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0A0C"/>
    <a:srgbClr val="49171C"/>
    <a:srgbClr val="5A1C22"/>
    <a:srgbClr val="E4AAB0"/>
    <a:srgbClr val="0C0000"/>
    <a:srgbClr val="240207"/>
    <a:srgbClr val="26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3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BD5F09-6CCD-4EA9-AA2F-3A735615065E}" type="doc">
      <dgm:prSet loTypeId="urn:microsoft.com/office/officeart/2005/8/layout/funnel1" loCatId="relationship" qsTypeId="urn:microsoft.com/office/officeart/2005/8/quickstyle/3d3" qsCatId="3D" csTypeId="urn:microsoft.com/office/officeart/2005/8/colors/accent1_2" csCatId="accent1" phldr="1"/>
      <dgm:spPr/>
      <dgm:t>
        <a:bodyPr/>
        <a:lstStyle/>
        <a:p>
          <a:endParaRPr lang="en-GB"/>
        </a:p>
      </dgm:t>
    </dgm:pt>
    <dgm:pt modelId="{B8DF962A-BCF6-482D-BF3A-A75DCC770ABF}">
      <dgm:prSet phldrT="[Text]" custT="1"/>
      <dgm:spPr>
        <a:blipFill rotWithShape="0">
          <a:blip xmlns:r="http://schemas.openxmlformats.org/officeDocument/2006/relationships" r:embed="rId1"/>
          <a:tile tx="0" ty="0" sx="100000" sy="100000" flip="none" algn="tl"/>
        </a:blipFill>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sz="1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Liturgie</a:t>
          </a:r>
          <a:endParaRPr lang="en-GB" sz="1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gm:t>
    </dgm:pt>
    <dgm:pt modelId="{7D552BE5-7220-4AEF-BA81-88907C4086BE}" type="parTrans" cxnId="{749EEEE0-18CB-458B-8BFA-56A840210E23}">
      <dgm:prSet/>
      <dgm:spPr/>
      <dgm:t>
        <a:bodyPr/>
        <a:lstStyle/>
        <a:p>
          <a:endParaRPr lang="en-GB"/>
        </a:p>
      </dgm:t>
    </dgm:pt>
    <dgm:pt modelId="{A17C3706-2BCC-4A63-9A44-E45EACB94AAA}" type="sibTrans" cxnId="{749EEEE0-18CB-458B-8BFA-56A840210E23}">
      <dgm:prSet/>
      <dgm:spPr/>
      <dgm:t>
        <a:bodyPr/>
        <a:lstStyle/>
        <a:p>
          <a:endParaRPr lang="en-GB"/>
        </a:p>
      </dgm:t>
    </dgm:pt>
    <dgm:pt modelId="{E44B545D-1AF1-4938-ACE9-DFB07AE33776}">
      <dgm:prSet phldrT="[Text]" custT="1"/>
      <dgm:spPr>
        <a:blipFill rotWithShape="0">
          <a:blip xmlns:r="http://schemas.openxmlformats.org/officeDocument/2006/relationships" r:embed="rId2"/>
          <a:tile tx="0" ty="0" sx="100000" sy="100000" flip="none" algn="tl"/>
        </a:blipFill>
      </dgm:spPr>
      <dgm:t>
        <a:bodyPr>
          <a:scene3d>
            <a:camera prst="orthographicFront"/>
            <a:lightRig rig="glow" dir="tl">
              <a:rot lat="0" lon="0" rev="5400000"/>
            </a:lightRig>
          </a:scene3d>
          <a:sp3d contourW="12700">
            <a:bevelT w="25400" h="25400"/>
            <a:contourClr>
              <a:schemeClr val="accent6">
                <a:shade val="73000"/>
              </a:schemeClr>
            </a:contourClr>
          </a:sp3d>
        </a:bodyPr>
        <a:lstStyle/>
        <a:p>
          <a:r>
            <a:rPr lang="en-GB" sz="1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Gemeinschaft</a:t>
          </a:r>
          <a:endParaRPr lang="en-GB" sz="1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dgm:t>
    </dgm:pt>
    <dgm:pt modelId="{C9B64AC3-1628-470D-9378-53EA3BE733F1}" type="parTrans" cxnId="{A486B644-39D0-4657-8833-4C4845599509}">
      <dgm:prSet/>
      <dgm:spPr/>
      <dgm:t>
        <a:bodyPr/>
        <a:lstStyle/>
        <a:p>
          <a:endParaRPr lang="en-GB"/>
        </a:p>
      </dgm:t>
    </dgm:pt>
    <dgm:pt modelId="{98316CEC-AC7B-4FC6-BA59-4F9A3340A109}" type="sibTrans" cxnId="{A486B644-39D0-4657-8833-4C4845599509}">
      <dgm:prSet/>
      <dgm:spPr/>
      <dgm:t>
        <a:bodyPr/>
        <a:lstStyle/>
        <a:p>
          <a:endParaRPr lang="en-GB"/>
        </a:p>
      </dgm:t>
    </dgm:pt>
    <dgm:pt modelId="{FEDDC0C1-D93C-4A3C-AC5A-20E821A186F4}">
      <dgm:prSet phldrT="[Text]"/>
      <dgm:spPr>
        <a:blipFill rotWithShape="0">
          <a:blip xmlns:r="http://schemas.openxmlformats.org/officeDocument/2006/relationships" r:embed="rId3"/>
          <a:tile tx="0" ty="0" sx="100000" sy="100000" flip="none" algn="tl"/>
        </a:blipFill>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Dienst am Nächsten</a:t>
          </a:r>
          <a:endParaRPr lang="en-GB"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C543F8A0-556F-4F84-A7FC-0A0431B80E92}" type="parTrans" cxnId="{E6FE5AD7-4770-4D88-947E-CF84E886E493}">
      <dgm:prSet/>
      <dgm:spPr/>
      <dgm:t>
        <a:bodyPr/>
        <a:lstStyle/>
        <a:p>
          <a:endParaRPr lang="en-GB"/>
        </a:p>
      </dgm:t>
    </dgm:pt>
    <dgm:pt modelId="{48432DCF-6D9A-45C0-BF40-4A9559C256E2}" type="sibTrans" cxnId="{E6FE5AD7-4770-4D88-947E-CF84E886E493}">
      <dgm:prSet/>
      <dgm:spPr/>
      <dgm:t>
        <a:bodyPr/>
        <a:lstStyle/>
        <a:p>
          <a:endParaRPr lang="en-GB"/>
        </a:p>
      </dgm:t>
    </dgm:pt>
    <dgm:pt modelId="{6DE6D53E-D5B1-4872-8A25-AAA3E6D5321D}">
      <dgm:prSet phldrT="[Text]" custT="1"/>
      <dgm:spPr/>
      <dgm:t>
        <a:bodyPr/>
        <a:lstStyle/>
        <a:p>
          <a:pPr algn="ctr"/>
          <a:r>
            <a:rPr lang="en-GB" sz="1400" b="1" dirty="0" err="1" smtClean="0"/>
            <a:t>Verkündigung</a:t>
          </a:r>
          <a:endParaRPr lang="en-GB" sz="1400" dirty="0" smtClean="0"/>
        </a:p>
        <a:p>
          <a:pPr algn="ctr"/>
          <a:r>
            <a:rPr lang="en-GB" sz="1400" dirty="0" smtClean="0"/>
            <a:t>Unser </a:t>
          </a:r>
          <a:r>
            <a:rPr lang="en-GB" sz="1400" dirty="0" err="1" smtClean="0"/>
            <a:t>Kaffee</a:t>
          </a:r>
          <a:r>
            <a:rPr lang="en-GB" sz="1400" dirty="0" smtClean="0"/>
            <a:t> </a:t>
          </a:r>
          <a:r>
            <a:rPr lang="en-GB" sz="1400" dirty="0" err="1" smtClean="0"/>
            <a:t>ist</a:t>
          </a:r>
          <a:r>
            <a:rPr lang="en-GB" sz="1400" dirty="0" smtClean="0"/>
            <a:t> </a:t>
          </a:r>
          <a:r>
            <a:rPr lang="en-GB" sz="1400" dirty="0" err="1" smtClean="0"/>
            <a:t>mit</a:t>
          </a:r>
          <a:r>
            <a:rPr lang="en-GB" sz="1400" dirty="0" smtClean="0"/>
            <a:t> </a:t>
          </a:r>
          <a:r>
            <a:rPr lang="en-GB" sz="1400" dirty="0" err="1" smtClean="0"/>
            <a:t>drei</a:t>
          </a:r>
          <a:r>
            <a:rPr lang="en-GB" sz="1400" dirty="0" smtClean="0"/>
            <a:t> </a:t>
          </a:r>
          <a:r>
            <a:rPr lang="en-GB" sz="1400" dirty="0" err="1" smtClean="0"/>
            <a:t>Bohnensorten</a:t>
          </a:r>
          <a:r>
            <a:rPr lang="en-GB" sz="1400" dirty="0" smtClean="0"/>
            <a:t> – Liturgie, Gemeinschaft und </a:t>
          </a:r>
          <a:r>
            <a:rPr lang="en-GB" sz="1400" dirty="0" err="1" smtClean="0"/>
            <a:t>Diakonie</a:t>
          </a:r>
          <a:r>
            <a:rPr lang="en-GB" sz="1400" dirty="0" smtClean="0"/>
            <a:t> – </a:t>
          </a:r>
          <a:r>
            <a:rPr lang="en-GB" sz="1400" dirty="0" err="1" smtClean="0"/>
            <a:t>gemischt</a:t>
          </a:r>
          <a:r>
            <a:rPr lang="en-GB" sz="1400" dirty="0" smtClean="0"/>
            <a:t>. </a:t>
          </a:r>
          <a:r>
            <a:rPr lang="en-GB" sz="1400" dirty="0" err="1" smtClean="0"/>
            <a:t>Daraus</a:t>
          </a:r>
          <a:r>
            <a:rPr lang="en-GB" sz="1400" dirty="0" smtClean="0"/>
            <a:t> </a:t>
          </a:r>
          <a:r>
            <a:rPr lang="en-GB" sz="1400" dirty="0" err="1" smtClean="0"/>
            <a:t>ergibt</a:t>
          </a:r>
          <a:r>
            <a:rPr lang="en-GB" sz="1400" dirty="0" smtClean="0"/>
            <a:t> </a:t>
          </a:r>
          <a:r>
            <a:rPr lang="en-GB" sz="1400" dirty="0" err="1" smtClean="0"/>
            <a:t>sich</a:t>
          </a:r>
          <a:r>
            <a:rPr lang="en-GB" sz="1400" dirty="0" smtClean="0"/>
            <a:t> </a:t>
          </a:r>
          <a:r>
            <a:rPr lang="en-GB" sz="1400" dirty="0" err="1" smtClean="0"/>
            <a:t>ein</a:t>
          </a:r>
          <a:r>
            <a:rPr lang="en-GB" sz="1400" dirty="0" smtClean="0"/>
            <a:t> </a:t>
          </a:r>
          <a:r>
            <a:rPr lang="en-GB" sz="1400" dirty="0" err="1" smtClean="0"/>
            <a:t>geschmackvoller</a:t>
          </a:r>
          <a:r>
            <a:rPr lang="en-GB" sz="1400" dirty="0" smtClean="0"/>
            <a:t> </a:t>
          </a:r>
          <a:r>
            <a:rPr lang="en-GB" sz="1400" dirty="0" err="1" smtClean="0"/>
            <a:t>Genuss</a:t>
          </a:r>
          <a:r>
            <a:rPr lang="en-GB" sz="1400" dirty="0" smtClean="0"/>
            <a:t> an </a:t>
          </a:r>
          <a:r>
            <a:rPr lang="en-GB" sz="1400" dirty="0" err="1" smtClean="0"/>
            <a:t>Verkündigung</a:t>
          </a:r>
          <a:r>
            <a:rPr lang="en-GB" sz="1400" dirty="0" smtClean="0"/>
            <a:t>. </a:t>
          </a:r>
          <a:r>
            <a:rPr lang="en-GB" sz="1400" dirty="0" err="1" smtClean="0"/>
            <a:t>Mit</a:t>
          </a:r>
          <a:r>
            <a:rPr lang="en-GB" sz="1400" dirty="0" smtClean="0"/>
            <a:t> </a:t>
          </a:r>
          <a:r>
            <a:rPr lang="en-GB" sz="1400" dirty="0" err="1" smtClean="0"/>
            <a:t>diesem</a:t>
          </a:r>
          <a:r>
            <a:rPr lang="en-GB" sz="1400" dirty="0" smtClean="0"/>
            <a:t> </a:t>
          </a:r>
          <a:r>
            <a:rPr lang="en-GB" sz="1400" dirty="0" err="1" smtClean="0"/>
            <a:t>Bild</a:t>
          </a:r>
          <a:r>
            <a:rPr lang="en-GB" sz="1400" dirty="0" smtClean="0"/>
            <a:t> </a:t>
          </a:r>
          <a:r>
            <a:rPr lang="en-GB" sz="1400" dirty="0" err="1" smtClean="0"/>
            <a:t>könnte</a:t>
          </a:r>
          <a:r>
            <a:rPr lang="en-GB" sz="1400" dirty="0" smtClean="0"/>
            <a:t> man </a:t>
          </a:r>
          <a:r>
            <a:rPr lang="en-GB" sz="1400" dirty="0" err="1" smtClean="0"/>
            <a:t>unser</a:t>
          </a:r>
          <a:r>
            <a:rPr lang="en-GB" sz="1400" dirty="0" smtClean="0"/>
            <a:t> </a:t>
          </a:r>
          <a:r>
            <a:rPr lang="en-GB" sz="1400" dirty="0" err="1" smtClean="0"/>
            <a:t>Pastoralkonzept</a:t>
          </a:r>
          <a:r>
            <a:rPr lang="en-GB" sz="1400" dirty="0" smtClean="0"/>
            <a:t> </a:t>
          </a:r>
          <a:r>
            <a:rPr lang="en-GB" sz="1400" dirty="0" err="1" smtClean="0"/>
            <a:t>beschreiben</a:t>
          </a:r>
          <a:r>
            <a:rPr lang="en-GB" sz="1400" dirty="0" smtClean="0"/>
            <a:t>.</a:t>
          </a:r>
        </a:p>
      </dgm:t>
    </dgm:pt>
    <dgm:pt modelId="{BD830613-93C0-46E3-9E51-6A7110D4F133}" type="parTrans" cxnId="{0E125780-132C-47FD-91A2-459BD55C0419}">
      <dgm:prSet/>
      <dgm:spPr/>
      <dgm:t>
        <a:bodyPr/>
        <a:lstStyle/>
        <a:p>
          <a:endParaRPr lang="en-GB"/>
        </a:p>
      </dgm:t>
    </dgm:pt>
    <dgm:pt modelId="{126BD784-A4FC-49FA-82A7-C75EB11E63E7}" type="sibTrans" cxnId="{0E125780-132C-47FD-91A2-459BD55C0419}">
      <dgm:prSet/>
      <dgm:spPr/>
      <dgm:t>
        <a:bodyPr/>
        <a:lstStyle/>
        <a:p>
          <a:endParaRPr lang="en-GB"/>
        </a:p>
      </dgm:t>
    </dgm:pt>
    <dgm:pt modelId="{8C2D9F0F-89FD-4B58-B990-0CA3FD40C2AE}" type="pres">
      <dgm:prSet presAssocID="{0DBD5F09-6CCD-4EA9-AA2F-3A735615065E}" presName="Name0" presStyleCnt="0">
        <dgm:presLayoutVars>
          <dgm:chMax val="4"/>
          <dgm:resizeHandles val="exact"/>
        </dgm:presLayoutVars>
      </dgm:prSet>
      <dgm:spPr/>
      <dgm:t>
        <a:bodyPr/>
        <a:lstStyle/>
        <a:p>
          <a:endParaRPr lang="en-GB"/>
        </a:p>
      </dgm:t>
    </dgm:pt>
    <dgm:pt modelId="{AED7A3BA-119C-44F2-A31D-38C19D4F5090}" type="pres">
      <dgm:prSet presAssocID="{0DBD5F09-6CCD-4EA9-AA2F-3A735615065E}" presName="ellipse" presStyleLbl="trBgShp" presStyleIdx="0" presStyleCnt="1" custScaleX="96991" custScaleY="100484" custLinFactNeighborX="907" custLinFactNeighborY="1772"/>
      <dgm:spPr>
        <a:solidFill>
          <a:schemeClr val="accent6">
            <a:lumMod val="60000"/>
            <a:lumOff val="40000"/>
            <a:alpha val="40000"/>
          </a:schemeClr>
        </a:solidFill>
      </dgm:spPr>
      <dgm:t>
        <a:bodyPr/>
        <a:lstStyle/>
        <a:p>
          <a:endParaRPr lang="en-GB"/>
        </a:p>
      </dgm:t>
    </dgm:pt>
    <dgm:pt modelId="{2FF850A9-1080-476E-A5D1-BF4349695D3C}" type="pres">
      <dgm:prSet presAssocID="{0DBD5F09-6CCD-4EA9-AA2F-3A735615065E}" presName="arrow1" presStyleLbl="fgShp" presStyleIdx="0" presStyleCnt="1" custAng="18223448" custScaleX="54100" custScaleY="74676" custLinFactNeighborX="-2754" custLinFactNeighborY="-46837"/>
      <dgm:spPr>
        <a:prstGeom prst="teardrop">
          <a:avLst/>
        </a:prstGeom>
        <a:solidFill>
          <a:srgbClr val="200A0C"/>
        </a:solidFill>
      </dgm:spPr>
      <dgm:t>
        <a:bodyPr/>
        <a:lstStyle/>
        <a:p>
          <a:endParaRPr lang="en-GB"/>
        </a:p>
      </dgm:t>
    </dgm:pt>
    <dgm:pt modelId="{9C57F040-E5F3-4DDE-A2E3-DA63FF9B4483}" type="pres">
      <dgm:prSet presAssocID="{0DBD5F09-6CCD-4EA9-AA2F-3A735615065E}" presName="rectangle" presStyleLbl="revTx" presStyleIdx="0" presStyleCnt="1" custScaleX="132295" custScaleY="109412" custLinFactNeighborX="-476" custLinFactNeighborY="-3333">
        <dgm:presLayoutVars>
          <dgm:bulletEnabled val="1"/>
        </dgm:presLayoutVars>
      </dgm:prSet>
      <dgm:spPr/>
      <dgm:t>
        <a:bodyPr/>
        <a:lstStyle/>
        <a:p>
          <a:endParaRPr lang="en-GB"/>
        </a:p>
      </dgm:t>
    </dgm:pt>
    <dgm:pt modelId="{0075A7BC-E7EE-447B-A678-E23E6F16C7D8}" type="pres">
      <dgm:prSet presAssocID="{E44B545D-1AF1-4938-ACE9-DFB07AE33776}" presName="item1" presStyleLbl="node1" presStyleIdx="0" presStyleCnt="3" custLinFactNeighborX="-12732" custLinFactNeighborY="14259">
        <dgm:presLayoutVars>
          <dgm:bulletEnabled val="1"/>
        </dgm:presLayoutVars>
      </dgm:prSet>
      <dgm:spPr>
        <a:prstGeom prst="heart">
          <a:avLst/>
        </a:prstGeom>
      </dgm:spPr>
      <dgm:t>
        <a:bodyPr/>
        <a:lstStyle/>
        <a:p>
          <a:endParaRPr lang="en-GB"/>
        </a:p>
      </dgm:t>
    </dgm:pt>
    <dgm:pt modelId="{240589B3-3833-4EBA-BCFA-73FC74F2DDF4}" type="pres">
      <dgm:prSet presAssocID="{FEDDC0C1-D93C-4A3C-AC5A-20E821A186F4}" presName="item2" presStyleLbl="node1" presStyleIdx="1" presStyleCnt="3" custScaleX="122043" custScaleY="122043" custLinFactX="11675" custLinFactNeighborX="100000" custLinFactNeighborY="-4273">
        <dgm:presLayoutVars>
          <dgm:bulletEnabled val="1"/>
        </dgm:presLayoutVars>
      </dgm:prSet>
      <dgm:spPr>
        <a:prstGeom prst="cloud">
          <a:avLst/>
        </a:prstGeom>
      </dgm:spPr>
      <dgm:t>
        <a:bodyPr/>
        <a:lstStyle/>
        <a:p>
          <a:endParaRPr lang="en-GB"/>
        </a:p>
      </dgm:t>
    </dgm:pt>
    <dgm:pt modelId="{06D73403-C31E-4632-A3E3-4E73B1140D6B}" type="pres">
      <dgm:prSet presAssocID="{6DE6D53E-D5B1-4872-8A25-AAA3E6D5321D}" presName="item3" presStyleLbl="node1" presStyleIdx="2" presStyleCnt="3" custScaleX="107649" custScaleY="111861" custLinFactNeighborX="-91862" custLinFactNeighborY="25272">
        <dgm:presLayoutVars>
          <dgm:bulletEnabled val="1"/>
        </dgm:presLayoutVars>
      </dgm:prSet>
      <dgm:spPr>
        <a:prstGeom prst="plus">
          <a:avLst/>
        </a:prstGeom>
      </dgm:spPr>
      <dgm:t>
        <a:bodyPr/>
        <a:lstStyle/>
        <a:p>
          <a:endParaRPr lang="en-GB"/>
        </a:p>
      </dgm:t>
    </dgm:pt>
    <dgm:pt modelId="{B9821B3C-9764-47CA-9830-168F9D13F026}" type="pres">
      <dgm:prSet presAssocID="{0DBD5F09-6CCD-4EA9-AA2F-3A735615065E}" presName="funnel" presStyleLbl="trAlignAcc1" presStyleIdx="0" presStyleCnt="1" custScaleX="93278" custScaleY="89602" custLinFactNeighborX="-420" custLinFactNeighborY="158"/>
      <dgm:spPr>
        <a:solidFill>
          <a:schemeClr val="accent6">
            <a:lumMod val="40000"/>
            <a:lumOff val="60000"/>
            <a:alpha val="40000"/>
          </a:schemeClr>
        </a:solidFill>
      </dgm:spPr>
      <dgm:t>
        <a:bodyPr/>
        <a:lstStyle/>
        <a:p>
          <a:endParaRPr lang="en-GB"/>
        </a:p>
      </dgm:t>
    </dgm:pt>
  </dgm:ptLst>
  <dgm:cxnLst>
    <dgm:cxn modelId="{0E125780-132C-47FD-91A2-459BD55C0419}" srcId="{0DBD5F09-6CCD-4EA9-AA2F-3A735615065E}" destId="{6DE6D53E-D5B1-4872-8A25-AAA3E6D5321D}" srcOrd="3" destOrd="0" parTransId="{BD830613-93C0-46E3-9E51-6A7110D4F133}" sibTransId="{126BD784-A4FC-49FA-82A7-C75EB11E63E7}"/>
    <dgm:cxn modelId="{DDDD388A-21D1-4630-BDCD-F3C64F0978DC}" type="presOf" srcId="{E44B545D-1AF1-4938-ACE9-DFB07AE33776}" destId="{240589B3-3833-4EBA-BCFA-73FC74F2DDF4}" srcOrd="0" destOrd="0" presId="urn:microsoft.com/office/officeart/2005/8/layout/funnel1"/>
    <dgm:cxn modelId="{A486B644-39D0-4657-8833-4C4845599509}" srcId="{0DBD5F09-6CCD-4EA9-AA2F-3A735615065E}" destId="{E44B545D-1AF1-4938-ACE9-DFB07AE33776}" srcOrd="1" destOrd="0" parTransId="{C9B64AC3-1628-470D-9378-53EA3BE733F1}" sibTransId="{98316CEC-AC7B-4FC6-BA59-4F9A3340A109}"/>
    <dgm:cxn modelId="{BCE3124D-C447-4FEA-B1C1-9409E07EBDC6}" type="presOf" srcId="{6DE6D53E-D5B1-4872-8A25-AAA3E6D5321D}" destId="{9C57F040-E5F3-4DDE-A2E3-DA63FF9B4483}" srcOrd="0" destOrd="0" presId="urn:microsoft.com/office/officeart/2005/8/layout/funnel1"/>
    <dgm:cxn modelId="{749EEEE0-18CB-458B-8BFA-56A840210E23}" srcId="{0DBD5F09-6CCD-4EA9-AA2F-3A735615065E}" destId="{B8DF962A-BCF6-482D-BF3A-A75DCC770ABF}" srcOrd="0" destOrd="0" parTransId="{7D552BE5-7220-4AEF-BA81-88907C4086BE}" sibTransId="{A17C3706-2BCC-4A63-9A44-E45EACB94AAA}"/>
    <dgm:cxn modelId="{E6FE5AD7-4770-4D88-947E-CF84E886E493}" srcId="{0DBD5F09-6CCD-4EA9-AA2F-3A735615065E}" destId="{FEDDC0C1-D93C-4A3C-AC5A-20E821A186F4}" srcOrd="2" destOrd="0" parTransId="{C543F8A0-556F-4F84-A7FC-0A0431B80E92}" sibTransId="{48432DCF-6D9A-45C0-BF40-4A9559C256E2}"/>
    <dgm:cxn modelId="{E64A668F-77C7-4BED-ADA3-D7BD802F2FE2}" type="presOf" srcId="{0DBD5F09-6CCD-4EA9-AA2F-3A735615065E}" destId="{8C2D9F0F-89FD-4B58-B990-0CA3FD40C2AE}" srcOrd="0" destOrd="0" presId="urn:microsoft.com/office/officeart/2005/8/layout/funnel1"/>
    <dgm:cxn modelId="{B0F393F6-F52C-44E5-8746-E7D3F1FBA7C0}" type="presOf" srcId="{FEDDC0C1-D93C-4A3C-AC5A-20E821A186F4}" destId="{0075A7BC-E7EE-447B-A678-E23E6F16C7D8}" srcOrd="0" destOrd="0" presId="urn:microsoft.com/office/officeart/2005/8/layout/funnel1"/>
    <dgm:cxn modelId="{2A855563-AD0F-4966-BEBC-ADEE8FCA83B5}" type="presOf" srcId="{B8DF962A-BCF6-482D-BF3A-A75DCC770ABF}" destId="{06D73403-C31E-4632-A3E3-4E73B1140D6B}" srcOrd="0" destOrd="0" presId="urn:microsoft.com/office/officeart/2005/8/layout/funnel1"/>
    <dgm:cxn modelId="{E28C0E65-6303-41CF-9CCE-3916899B6BDA}" type="presParOf" srcId="{8C2D9F0F-89FD-4B58-B990-0CA3FD40C2AE}" destId="{AED7A3BA-119C-44F2-A31D-38C19D4F5090}" srcOrd="0" destOrd="0" presId="urn:microsoft.com/office/officeart/2005/8/layout/funnel1"/>
    <dgm:cxn modelId="{B4B249C6-DA1A-4211-9661-C675384B22F1}" type="presParOf" srcId="{8C2D9F0F-89FD-4B58-B990-0CA3FD40C2AE}" destId="{2FF850A9-1080-476E-A5D1-BF4349695D3C}" srcOrd="1" destOrd="0" presId="urn:microsoft.com/office/officeart/2005/8/layout/funnel1"/>
    <dgm:cxn modelId="{6EB6DAA4-DF09-4B70-AD9D-549F3D209712}" type="presParOf" srcId="{8C2D9F0F-89FD-4B58-B990-0CA3FD40C2AE}" destId="{9C57F040-E5F3-4DDE-A2E3-DA63FF9B4483}" srcOrd="2" destOrd="0" presId="urn:microsoft.com/office/officeart/2005/8/layout/funnel1"/>
    <dgm:cxn modelId="{128E9898-9D83-4BA6-8768-D831144E54A3}" type="presParOf" srcId="{8C2D9F0F-89FD-4B58-B990-0CA3FD40C2AE}" destId="{0075A7BC-E7EE-447B-A678-E23E6F16C7D8}" srcOrd="3" destOrd="0" presId="urn:microsoft.com/office/officeart/2005/8/layout/funnel1"/>
    <dgm:cxn modelId="{59118C8A-9FE0-4775-975E-E877E0068625}" type="presParOf" srcId="{8C2D9F0F-89FD-4B58-B990-0CA3FD40C2AE}" destId="{240589B3-3833-4EBA-BCFA-73FC74F2DDF4}" srcOrd="4" destOrd="0" presId="urn:microsoft.com/office/officeart/2005/8/layout/funnel1"/>
    <dgm:cxn modelId="{78BB813C-2F09-4770-94B5-996BEC1FA103}" type="presParOf" srcId="{8C2D9F0F-89FD-4B58-B990-0CA3FD40C2AE}" destId="{06D73403-C31E-4632-A3E3-4E73B1140D6B}" srcOrd="5" destOrd="0" presId="urn:microsoft.com/office/officeart/2005/8/layout/funnel1"/>
    <dgm:cxn modelId="{F9F24F37-ED68-42FB-B194-7F0CD529B878}" type="presParOf" srcId="{8C2D9F0F-89FD-4B58-B990-0CA3FD40C2AE}" destId="{B9821B3C-9764-47CA-9830-168F9D13F026}" srcOrd="6" destOrd="0" presId="urn:microsoft.com/office/officeart/2005/8/layout/funnel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7A3BA-119C-44F2-A31D-38C19D4F5090}">
      <dsp:nvSpPr>
        <dsp:cNvPr id="0" name=""/>
        <dsp:cNvSpPr/>
      </dsp:nvSpPr>
      <dsp:spPr>
        <a:xfrm>
          <a:off x="1444101" y="119201"/>
          <a:ext cx="3941667" cy="1418187"/>
        </a:xfrm>
        <a:prstGeom prst="ellipse">
          <a:avLst/>
        </a:prstGeom>
        <a:solidFill>
          <a:schemeClr val="accent6">
            <a:lumMod val="60000"/>
            <a:lumOff val="40000"/>
            <a:alpha val="4000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2FF850A9-1080-476E-A5D1-BF4349695D3C}">
      <dsp:nvSpPr>
        <dsp:cNvPr id="0" name=""/>
        <dsp:cNvSpPr/>
      </dsp:nvSpPr>
      <dsp:spPr>
        <a:xfrm rot="18223448">
          <a:off x="3149643" y="3381280"/>
          <a:ext cx="426084" cy="376408"/>
        </a:xfrm>
        <a:prstGeom prst="teardrop">
          <a:avLst/>
        </a:prstGeom>
        <a:solidFill>
          <a:srgbClr val="200A0C"/>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C57F040-E5F3-4DDE-A2E3-DA63FF9B4483}">
      <dsp:nvSpPr>
        <dsp:cNvPr id="0" name=""/>
        <dsp:cNvSpPr/>
      </dsp:nvSpPr>
      <dsp:spPr>
        <a:xfrm>
          <a:off x="865727" y="3880809"/>
          <a:ext cx="5001306" cy="103405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b="1" kern="1200" dirty="0" err="1" smtClean="0"/>
            <a:t>Verkündigung</a:t>
          </a:r>
          <a:endParaRPr lang="en-GB" sz="1400" kern="1200" dirty="0" smtClean="0"/>
        </a:p>
        <a:p>
          <a:pPr lvl="0" algn="ctr" defTabSz="622300">
            <a:lnSpc>
              <a:spcPct val="90000"/>
            </a:lnSpc>
            <a:spcBef>
              <a:spcPct val="0"/>
            </a:spcBef>
            <a:spcAft>
              <a:spcPct val="35000"/>
            </a:spcAft>
          </a:pPr>
          <a:r>
            <a:rPr lang="en-GB" sz="1400" kern="1200" dirty="0" smtClean="0"/>
            <a:t>Unser </a:t>
          </a:r>
          <a:r>
            <a:rPr lang="en-GB" sz="1400" kern="1200" dirty="0" err="1" smtClean="0"/>
            <a:t>Kaffee</a:t>
          </a:r>
          <a:r>
            <a:rPr lang="en-GB" sz="1400" kern="1200" dirty="0" smtClean="0"/>
            <a:t> </a:t>
          </a:r>
          <a:r>
            <a:rPr lang="en-GB" sz="1400" kern="1200" dirty="0" err="1" smtClean="0"/>
            <a:t>ist</a:t>
          </a:r>
          <a:r>
            <a:rPr lang="en-GB" sz="1400" kern="1200" dirty="0" smtClean="0"/>
            <a:t> </a:t>
          </a:r>
          <a:r>
            <a:rPr lang="en-GB" sz="1400" kern="1200" dirty="0" err="1" smtClean="0"/>
            <a:t>mit</a:t>
          </a:r>
          <a:r>
            <a:rPr lang="en-GB" sz="1400" kern="1200" dirty="0" smtClean="0"/>
            <a:t> </a:t>
          </a:r>
          <a:r>
            <a:rPr lang="en-GB" sz="1400" kern="1200" dirty="0" err="1" smtClean="0"/>
            <a:t>drei</a:t>
          </a:r>
          <a:r>
            <a:rPr lang="en-GB" sz="1400" kern="1200" dirty="0" smtClean="0"/>
            <a:t> </a:t>
          </a:r>
          <a:r>
            <a:rPr lang="en-GB" sz="1400" kern="1200" dirty="0" err="1" smtClean="0"/>
            <a:t>Bohnensorten</a:t>
          </a:r>
          <a:r>
            <a:rPr lang="en-GB" sz="1400" kern="1200" dirty="0" smtClean="0"/>
            <a:t> – Liturgie, Gemeinschaft und </a:t>
          </a:r>
          <a:r>
            <a:rPr lang="en-GB" sz="1400" kern="1200" dirty="0" err="1" smtClean="0"/>
            <a:t>Diakonie</a:t>
          </a:r>
          <a:r>
            <a:rPr lang="en-GB" sz="1400" kern="1200" dirty="0" smtClean="0"/>
            <a:t> – </a:t>
          </a:r>
          <a:r>
            <a:rPr lang="en-GB" sz="1400" kern="1200" dirty="0" err="1" smtClean="0"/>
            <a:t>gemischt</a:t>
          </a:r>
          <a:r>
            <a:rPr lang="en-GB" sz="1400" kern="1200" dirty="0" smtClean="0"/>
            <a:t>. </a:t>
          </a:r>
          <a:r>
            <a:rPr lang="en-GB" sz="1400" kern="1200" dirty="0" err="1" smtClean="0"/>
            <a:t>Daraus</a:t>
          </a:r>
          <a:r>
            <a:rPr lang="en-GB" sz="1400" kern="1200" dirty="0" smtClean="0"/>
            <a:t> </a:t>
          </a:r>
          <a:r>
            <a:rPr lang="en-GB" sz="1400" kern="1200" dirty="0" err="1" smtClean="0"/>
            <a:t>ergibt</a:t>
          </a:r>
          <a:r>
            <a:rPr lang="en-GB" sz="1400" kern="1200" dirty="0" smtClean="0"/>
            <a:t> </a:t>
          </a:r>
          <a:r>
            <a:rPr lang="en-GB" sz="1400" kern="1200" dirty="0" err="1" smtClean="0"/>
            <a:t>sich</a:t>
          </a:r>
          <a:r>
            <a:rPr lang="en-GB" sz="1400" kern="1200" dirty="0" smtClean="0"/>
            <a:t> </a:t>
          </a:r>
          <a:r>
            <a:rPr lang="en-GB" sz="1400" kern="1200" dirty="0" err="1" smtClean="0"/>
            <a:t>ein</a:t>
          </a:r>
          <a:r>
            <a:rPr lang="en-GB" sz="1400" kern="1200" dirty="0" smtClean="0"/>
            <a:t> </a:t>
          </a:r>
          <a:r>
            <a:rPr lang="en-GB" sz="1400" kern="1200" dirty="0" err="1" smtClean="0"/>
            <a:t>geschmackvoller</a:t>
          </a:r>
          <a:r>
            <a:rPr lang="en-GB" sz="1400" kern="1200" dirty="0" smtClean="0"/>
            <a:t> </a:t>
          </a:r>
          <a:r>
            <a:rPr lang="en-GB" sz="1400" kern="1200" dirty="0" err="1" smtClean="0"/>
            <a:t>Genuss</a:t>
          </a:r>
          <a:r>
            <a:rPr lang="en-GB" sz="1400" kern="1200" dirty="0" smtClean="0"/>
            <a:t> an </a:t>
          </a:r>
          <a:r>
            <a:rPr lang="en-GB" sz="1400" kern="1200" dirty="0" err="1" smtClean="0"/>
            <a:t>Verkündigung</a:t>
          </a:r>
          <a:r>
            <a:rPr lang="en-GB" sz="1400" kern="1200" dirty="0" smtClean="0"/>
            <a:t>. </a:t>
          </a:r>
          <a:r>
            <a:rPr lang="en-GB" sz="1400" kern="1200" dirty="0" err="1" smtClean="0"/>
            <a:t>Mit</a:t>
          </a:r>
          <a:r>
            <a:rPr lang="en-GB" sz="1400" kern="1200" dirty="0" smtClean="0"/>
            <a:t> </a:t>
          </a:r>
          <a:r>
            <a:rPr lang="en-GB" sz="1400" kern="1200" dirty="0" err="1" smtClean="0"/>
            <a:t>diesem</a:t>
          </a:r>
          <a:r>
            <a:rPr lang="en-GB" sz="1400" kern="1200" dirty="0" smtClean="0"/>
            <a:t> </a:t>
          </a:r>
          <a:r>
            <a:rPr lang="en-GB" sz="1400" kern="1200" dirty="0" err="1" smtClean="0"/>
            <a:t>Bild</a:t>
          </a:r>
          <a:r>
            <a:rPr lang="en-GB" sz="1400" kern="1200" dirty="0" smtClean="0"/>
            <a:t> </a:t>
          </a:r>
          <a:r>
            <a:rPr lang="en-GB" sz="1400" kern="1200" dirty="0" err="1" smtClean="0"/>
            <a:t>könnte</a:t>
          </a:r>
          <a:r>
            <a:rPr lang="en-GB" sz="1400" kern="1200" dirty="0" smtClean="0"/>
            <a:t> man </a:t>
          </a:r>
          <a:r>
            <a:rPr lang="en-GB" sz="1400" kern="1200" dirty="0" err="1" smtClean="0"/>
            <a:t>unser</a:t>
          </a:r>
          <a:r>
            <a:rPr lang="en-GB" sz="1400" kern="1200" dirty="0" smtClean="0"/>
            <a:t> </a:t>
          </a:r>
          <a:r>
            <a:rPr lang="en-GB" sz="1400" kern="1200" dirty="0" err="1" smtClean="0"/>
            <a:t>Pastoralkonzept</a:t>
          </a:r>
          <a:r>
            <a:rPr lang="en-GB" sz="1400" kern="1200" dirty="0" smtClean="0"/>
            <a:t> </a:t>
          </a:r>
          <a:r>
            <a:rPr lang="en-GB" sz="1400" kern="1200" dirty="0" err="1" smtClean="0"/>
            <a:t>beschreiben</a:t>
          </a:r>
          <a:r>
            <a:rPr lang="en-GB" sz="1400" kern="1200" dirty="0" smtClean="0"/>
            <a:t>.</a:t>
          </a:r>
        </a:p>
      </dsp:txBody>
      <dsp:txXfrm>
        <a:off x="865727" y="3880809"/>
        <a:ext cx="5001306" cy="1034058"/>
      </dsp:txXfrm>
    </dsp:sp>
    <dsp:sp modelId="{0075A7BC-E7EE-447B-A678-E23E6F16C7D8}">
      <dsp:nvSpPr>
        <dsp:cNvPr id="0" name=""/>
        <dsp:cNvSpPr/>
      </dsp:nvSpPr>
      <dsp:spPr>
        <a:xfrm>
          <a:off x="2643117" y="1820110"/>
          <a:ext cx="1417657" cy="1417657"/>
        </a:xfrm>
        <a:prstGeom prst="heart">
          <a:avLst/>
        </a:prstGeom>
        <a:blipFill rotWithShape="0">
          <a:blip xmlns:r="http://schemas.openxmlformats.org/officeDocument/2006/relationships" r:embed="rId1"/>
          <a:tile tx="0" ty="0" sx="100000" sy="100000" flip="none" algn="tl"/>
        </a:blip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711200">
            <a:lnSpc>
              <a:spcPct val="90000"/>
            </a:lnSpc>
            <a:spcBef>
              <a:spcPct val="0"/>
            </a:spcBef>
            <a:spcAft>
              <a:spcPct val="35000"/>
            </a:spcAft>
          </a:pPr>
          <a:r>
            <a:rPr lang="en-GB" sz="16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Dienst am Nächsten</a:t>
          </a:r>
          <a:endParaRPr lang="en-GB" sz="16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2879393" y="2174524"/>
        <a:ext cx="945105" cy="590691"/>
      </dsp:txXfrm>
    </dsp:sp>
    <dsp:sp modelId="{240589B3-3833-4EBA-BCFA-73FC74F2DDF4}">
      <dsp:nvSpPr>
        <dsp:cNvPr id="0" name=""/>
        <dsp:cNvSpPr/>
      </dsp:nvSpPr>
      <dsp:spPr>
        <a:xfrm>
          <a:off x="3236122" y="337584"/>
          <a:ext cx="1730151" cy="1730151"/>
        </a:xfrm>
        <a:prstGeom prst="cloud">
          <a:avLst/>
        </a:prstGeom>
        <a:blipFill rotWithShape="0">
          <a:blip xmlns:r="http://schemas.openxmlformats.org/officeDocument/2006/relationships" r:embed="rId2"/>
          <a:tile tx="0" ty="0" sx="100000" sy="100000" flip="none" algn="tl"/>
        </a:blip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cene3d>
            <a:camera prst="orthographicFront"/>
            <a:lightRig rig="glow" dir="tl">
              <a:rot lat="0" lon="0" rev="5400000"/>
            </a:lightRig>
          </a:scene3d>
          <a:sp3d contourW="12700">
            <a:bevelT w="25400" h="25400"/>
            <a:contourClr>
              <a:schemeClr val="accent6">
                <a:shade val="73000"/>
              </a:schemeClr>
            </a:contourClr>
          </a:sp3d>
        </a:bodyPr>
        <a:lstStyle/>
        <a:p>
          <a:pPr lvl="0" algn="ctr" defTabSz="622300">
            <a:lnSpc>
              <a:spcPct val="90000"/>
            </a:lnSpc>
            <a:spcBef>
              <a:spcPct val="0"/>
            </a:spcBef>
            <a:spcAft>
              <a:spcPct val="35000"/>
            </a:spcAft>
          </a:pPr>
          <a:r>
            <a:rPr lang="en-GB" sz="1400" b="1" kern="12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Gemeinschaft</a:t>
          </a:r>
          <a:endParaRPr lang="en-GB" sz="1400" b="1" kern="1200"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dsp:txBody>
      <dsp:txXfrm>
        <a:off x="3474578" y="598869"/>
        <a:ext cx="1130206" cy="1127401"/>
      </dsp:txXfrm>
    </dsp:sp>
    <dsp:sp modelId="{06D73403-C31E-4632-A3E3-4E73B1140D6B}">
      <dsp:nvSpPr>
        <dsp:cNvPr id="0" name=""/>
        <dsp:cNvSpPr/>
      </dsp:nvSpPr>
      <dsp:spPr>
        <a:xfrm>
          <a:off x="1901855" y="485846"/>
          <a:ext cx="1526094" cy="1585805"/>
        </a:xfrm>
        <a:prstGeom prst="plus">
          <a:avLst/>
        </a:prstGeom>
        <a:blipFill rotWithShape="0">
          <a:blip xmlns:r="http://schemas.openxmlformats.org/officeDocument/2006/relationships" r:embed="rId3"/>
          <a:tile tx="0" ty="0" sx="100000" sy="100000" flip="none" algn="tl"/>
        </a:blip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711200">
            <a:lnSpc>
              <a:spcPct val="90000"/>
            </a:lnSpc>
            <a:spcBef>
              <a:spcPct val="0"/>
            </a:spcBef>
            <a:spcAft>
              <a:spcPct val="35000"/>
            </a:spcAft>
          </a:pPr>
          <a:r>
            <a:rPr lang="en-GB" sz="16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Liturgie</a:t>
          </a:r>
          <a:endParaRPr lang="en-GB" sz="1400" b="1" kern="1200"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dsp:txBody>
      <dsp:txXfrm>
        <a:off x="2283379" y="485846"/>
        <a:ext cx="763047" cy="1585805"/>
      </dsp:txXfrm>
    </dsp:sp>
    <dsp:sp modelId="{B9821B3C-9764-47CA-9830-168F9D13F026}">
      <dsp:nvSpPr>
        <dsp:cNvPr id="0" name=""/>
        <dsp:cNvSpPr/>
      </dsp:nvSpPr>
      <dsp:spPr>
        <a:xfrm>
          <a:off x="1308843" y="113354"/>
          <a:ext cx="4114016" cy="3161509"/>
        </a:xfrm>
        <a:prstGeom prst="funnel">
          <a:avLst/>
        </a:prstGeom>
        <a:solidFill>
          <a:schemeClr val="accent6">
            <a:lumMod val="40000"/>
            <a:lumOff val="60000"/>
            <a:alpha val="4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E03E9C36-2BC3-4DDA-909C-06D7429827F2}" type="datetimeFigureOut">
              <a:rPr lang="en-GB" smtClean="0"/>
              <a:t>05/01/2015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2692539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3E9C36-2BC3-4DDA-909C-06D7429827F2}" type="datetimeFigureOut">
              <a:rPr lang="en-GB" smtClean="0"/>
              <a:t>05/01/2015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195568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3E9C36-2BC3-4DDA-909C-06D7429827F2}" type="datetimeFigureOut">
              <a:rPr lang="en-GB" smtClean="0"/>
              <a:t>05/01/2015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334981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3E9C36-2BC3-4DDA-909C-06D7429827F2}" type="datetimeFigureOut">
              <a:rPr lang="en-GB" smtClean="0"/>
              <a:t>05/01/2015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3764149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03E9C36-2BC3-4DDA-909C-06D7429827F2}" type="datetimeFigureOut">
              <a:rPr lang="en-GB" smtClean="0"/>
              <a:t>05/01/2015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428477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E03E9C36-2BC3-4DDA-909C-06D7429827F2}" type="datetimeFigureOut">
              <a:rPr lang="en-GB" smtClean="0"/>
              <a:t>05/01/2015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104786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E03E9C36-2BC3-4DDA-909C-06D7429827F2}" type="datetimeFigureOut">
              <a:rPr lang="en-GB" smtClean="0"/>
              <a:t>05/01/2015</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232790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E03E9C36-2BC3-4DDA-909C-06D7429827F2}" type="datetimeFigureOut">
              <a:rPr lang="en-GB" smtClean="0"/>
              <a:t>05/01/2015</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1018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03E9C36-2BC3-4DDA-909C-06D7429827F2}" type="datetimeFigureOut">
              <a:rPr lang="en-GB" smtClean="0"/>
              <a:t>05/01/2015</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3564713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03E9C36-2BC3-4DDA-909C-06D7429827F2}" type="datetimeFigureOut">
              <a:rPr lang="en-GB" smtClean="0"/>
              <a:t>05/01/2015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612912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03E9C36-2BC3-4DDA-909C-06D7429827F2}" type="datetimeFigureOut">
              <a:rPr lang="en-GB" smtClean="0"/>
              <a:t>05/01/2015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B6A925A7-5435-4519-9132-6D72C71082BA}" type="slidenum">
              <a:rPr lang="en-GB" smtClean="0"/>
              <a:t>‹Nr.›</a:t>
            </a:fld>
            <a:endParaRPr lang="en-GB"/>
          </a:p>
        </p:txBody>
      </p:sp>
    </p:spTree>
    <p:extLst>
      <p:ext uri="{BB962C8B-B14F-4D97-AF65-F5344CB8AC3E}">
        <p14:creationId xmlns:p14="http://schemas.microsoft.com/office/powerpoint/2010/main" val="500407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E9C36-2BC3-4DDA-909C-06D7429827F2}" type="datetimeFigureOut">
              <a:rPr lang="en-GB" smtClean="0"/>
              <a:t>05/01/2015</a:t>
            </a:fld>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925A7-5435-4519-9132-6D72C71082BA}" type="slidenum">
              <a:rPr lang="en-GB" smtClean="0"/>
              <a:t>‹Nr.›</a:t>
            </a:fld>
            <a:endParaRPr lang="en-GB"/>
          </a:p>
        </p:txBody>
      </p:sp>
    </p:spTree>
    <p:extLst>
      <p:ext uri="{BB962C8B-B14F-4D97-AF65-F5344CB8AC3E}">
        <p14:creationId xmlns:p14="http://schemas.microsoft.com/office/powerpoint/2010/main" val="3161109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994122"/>
          </a:xfrm>
        </p:spPr>
        <p:txBody>
          <a:bodyPr>
            <a:normAutofit fontScale="90000"/>
          </a:bodyPr>
          <a:lstStyle/>
          <a:p>
            <a:r>
              <a:rPr lang="en-GB" sz="2700" b="1" dirty="0" err="1" smtClean="0"/>
              <a:t>Pastoralkonzept</a:t>
            </a:r>
            <a:r>
              <a:rPr lang="en-GB" sz="2700" b="1" dirty="0" smtClean="0"/>
              <a:t> der </a:t>
            </a:r>
            <a:r>
              <a:rPr lang="de-AT" sz="2700" b="1" dirty="0" smtClean="0"/>
              <a:t>katholischen </a:t>
            </a:r>
            <a:r>
              <a:rPr lang="de-AT" sz="2700" b="1" dirty="0"/>
              <a:t>Pfarrgemeinden </a:t>
            </a:r>
            <a:r>
              <a:rPr lang="de-AT" sz="2700" b="1" dirty="0" smtClean="0"/>
              <a:t>St</a:t>
            </a:r>
            <a:r>
              <a:rPr lang="de-AT" sz="2700" b="1" dirty="0"/>
              <a:t>. Martin, </a:t>
            </a:r>
            <a:r>
              <a:rPr lang="de-AT" sz="2700" b="1" dirty="0" err="1" smtClean="0"/>
              <a:t>Lassee</a:t>
            </a:r>
            <a:r>
              <a:rPr lang="de-AT" sz="2700" b="1" dirty="0"/>
              <a:t>;</a:t>
            </a:r>
            <a:r>
              <a:rPr lang="de-AT" sz="2700" b="1" dirty="0" smtClean="0"/>
              <a:t> </a:t>
            </a:r>
            <a:r>
              <a:rPr lang="de-AT" sz="2700" b="1" dirty="0"/>
              <a:t>Hl. Petrus und Paulus, </a:t>
            </a:r>
            <a:r>
              <a:rPr lang="de-AT" sz="2700" b="1" dirty="0" smtClean="0"/>
              <a:t>Breitensee; St</a:t>
            </a:r>
            <a:r>
              <a:rPr lang="de-AT" sz="2700" b="1" dirty="0"/>
              <a:t>. Georg, </a:t>
            </a:r>
            <a:r>
              <a:rPr lang="de-AT" sz="2700" b="1" dirty="0" smtClean="0"/>
              <a:t>Markthof</a:t>
            </a:r>
            <a:endParaRPr lang="en-GB" dirty="0"/>
          </a:p>
        </p:txBody>
      </p:sp>
      <p:sp>
        <p:nvSpPr>
          <p:cNvPr id="3" name="Inhaltsplatzhalter 2"/>
          <p:cNvSpPr>
            <a:spLocks noGrp="1"/>
          </p:cNvSpPr>
          <p:nvPr>
            <p:ph idx="1"/>
          </p:nvPr>
        </p:nvSpPr>
        <p:spPr/>
        <p:txBody>
          <a:bodyPr>
            <a:normAutofit/>
          </a:bodyPr>
          <a:lstStyle/>
          <a:p>
            <a:endParaRPr lang="en-GB" dirty="0" smtClean="0"/>
          </a:p>
          <a:p>
            <a:endParaRPr lang="en-GB" dirty="0"/>
          </a:p>
        </p:txBody>
      </p:sp>
      <p:graphicFrame>
        <p:nvGraphicFramePr>
          <p:cNvPr id="4" name="Diagramm 3"/>
          <p:cNvGraphicFramePr/>
          <p:nvPr>
            <p:extLst>
              <p:ext uri="{D42A27DB-BD31-4B8C-83A1-F6EECF244321}">
                <p14:modId xmlns:p14="http://schemas.microsoft.com/office/powerpoint/2010/main" val="2903275586"/>
              </p:ext>
            </p:extLst>
          </p:nvPr>
        </p:nvGraphicFramePr>
        <p:xfrm>
          <a:off x="1259632" y="1268760"/>
          <a:ext cx="676875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09687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196752"/>
            <a:ext cx="8229600" cy="5112568"/>
          </a:xfrm>
        </p:spPr>
        <p:txBody>
          <a:bodyPr>
            <a:normAutofit fontScale="62500" lnSpcReduction="20000"/>
          </a:bodyPr>
          <a:lstStyle/>
          <a:p>
            <a:r>
              <a:rPr lang="de-DE" b="1" u="sng" dirty="0" smtClean="0"/>
              <a:t>Feste im Kirchenjahr</a:t>
            </a:r>
            <a:endParaRPr lang="de-AT" dirty="0" smtClean="0"/>
          </a:p>
          <a:p>
            <a:pPr marL="0" indent="0">
              <a:buNone/>
            </a:pPr>
            <a:endParaRPr lang="de-AT" dirty="0" smtClean="0"/>
          </a:p>
          <a:p>
            <a:r>
              <a:rPr lang="de-DE" b="1" dirty="0" smtClean="0"/>
              <a:t>Advent:</a:t>
            </a:r>
          </a:p>
          <a:p>
            <a:pPr marL="457200" lvl="1" indent="0">
              <a:buNone/>
            </a:pPr>
            <a:r>
              <a:rPr lang="de-DE" dirty="0" smtClean="0"/>
              <a:t>o) am Samstag vor dem 1. Adventsonntag Adventkranzsegnung - sollte auch am Sonntag möglich sein.</a:t>
            </a:r>
            <a:endParaRPr lang="de-AT" dirty="0" smtClean="0"/>
          </a:p>
          <a:p>
            <a:pPr marL="457200" lvl="1" indent="0">
              <a:buNone/>
            </a:pPr>
            <a:r>
              <a:rPr lang="de-DE" dirty="0" smtClean="0"/>
              <a:t>o)  6. 12. Nikolausandacht</a:t>
            </a:r>
            <a:endParaRPr lang="de-AT" dirty="0" smtClean="0"/>
          </a:p>
          <a:p>
            <a:pPr marL="457200" lvl="1" indent="0">
              <a:buNone/>
            </a:pPr>
            <a:r>
              <a:rPr lang="de-DE" dirty="0" smtClean="0"/>
              <a:t>o)  8.12.  Frauenmesse (Maria Empfängnis)</a:t>
            </a:r>
            <a:endParaRPr lang="de-AT" dirty="0" smtClean="0"/>
          </a:p>
          <a:p>
            <a:pPr marL="457200" lvl="1" indent="0">
              <a:buNone/>
            </a:pPr>
            <a:r>
              <a:rPr lang="de-DE" dirty="0" smtClean="0"/>
              <a:t>o)  Weihnachtskonzert des Kirchenchores</a:t>
            </a:r>
            <a:endParaRPr lang="de-AT" dirty="0" smtClean="0"/>
          </a:p>
          <a:p>
            <a:pPr marL="457200" lvl="1" indent="0">
              <a:buNone/>
            </a:pPr>
            <a:r>
              <a:rPr lang="de-DE" dirty="0" smtClean="0"/>
              <a:t>o) einmal in der Woche um 6.00 Uhr </a:t>
            </a:r>
            <a:r>
              <a:rPr lang="de-DE" dirty="0" err="1" smtClean="0"/>
              <a:t>Roratemesse</a:t>
            </a:r>
            <a:r>
              <a:rPr lang="de-DE" dirty="0" smtClean="0"/>
              <a:t>, gut besucht</a:t>
            </a:r>
            <a:endParaRPr lang="de-AT" dirty="0" smtClean="0"/>
          </a:p>
          <a:p>
            <a:pPr marL="0" indent="0">
              <a:buNone/>
            </a:pPr>
            <a:endParaRPr lang="de-AT" dirty="0" smtClean="0"/>
          </a:p>
          <a:p>
            <a:r>
              <a:rPr lang="de-DE" b="1" dirty="0" smtClean="0"/>
              <a:t>Weihnachten:</a:t>
            </a:r>
          </a:p>
          <a:p>
            <a:pPr marL="457200" lvl="1" indent="0">
              <a:buNone/>
            </a:pPr>
            <a:r>
              <a:rPr lang="de-DE" dirty="0" smtClean="0"/>
              <a:t>o) 24. 12. am Nachmittag Krippenandacht</a:t>
            </a:r>
            <a:endParaRPr lang="de-AT" dirty="0" smtClean="0"/>
          </a:p>
          <a:p>
            <a:pPr marL="457200" lvl="1" indent="0">
              <a:buNone/>
            </a:pPr>
            <a:r>
              <a:rPr lang="de-DE" dirty="0" smtClean="0"/>
              <a:t>o) Krippenandacht gestaltet von der Jungschar sehr gut besucht </a:t>
            </a:r>
            <a:endParaRPr lang="de-AT" dirty="0" smtClean="0"/>
          </a:p>
          <a:p>
            <a:pPr marL="457200" lvl="1" indent="0">
              <a:buNone/>
            </a:pPr>
            <a:r>
              <a:rPr lang="de-DE" dirty="0" smtClean="0"/>
              <a:t>o) Mitternachtsmette (könnte auch teilweise vom Kirchenchor gestaltet werden</a:t>
            </a:r>
            <a:endParaRPr lang="de-AT" dirty="0" smtClean="0"/>
          </a:p>
          <a:p>
            <a:pPr marL="457200" lvl="1" indent="0">
              <a:buNone/>
            </a:pPr>
            <a:r>
              <a:rPr lang="de-DE" dirty="0" smtClean="0"/>
              <a:t>o) 25. 12. - 10.00 Uhr Hochamt</a:t>
            </a:r>
            <a:endParaRPr lang="de-AT" dirty="0" smtClean="0"/>
          </a:p>
          <a:p>
            <a:pPr marL="457200" lvl="1" indent="0">
              <a:buNone/>
            </a:pPr>
            <a:r>
              <a:rPr lang="de-DE" dirty="0" smtClean="0"/>
              <a:t>o) Fest der Hl. Familie, gestaltet als Familienmesse</a:t>
            </a:r>
            <a:endParaRPr lang="de-AT" dirty="0" smtClean="0"/>
          </a:p>
          <a:p>
            <a:pPr marL="457200" lvl="1" indent="0">
              <a:buNone/>
            </a:pPr>
            <a:r>
              <a:rPr lang="de-DE" dirty="0" smtClean="0"/>
              <a:t>o) Jagdabschluss - Hubertuskapelle</a:t>
            </a:r>
            <a:endParaRPr lang="de-AT" dirty="0" smtClean="0"/>
          </a:p>
          <a:p>
            <a:pPr marL="457200" lvl="1" indent="0">
              <a:buNone/>
            </a:pPr>
            <a:r>
              <a:rPr lang="de-DE" dirty="0" smtClean="0"/>
              <a:t>o) 31. 12. Vorabendmesse / Jahresabschluss</a:t>
            </a:r>
            <a:endParaRPr lang="en-GB" dirty="0"/>
          </a:p>
        </p:txBody>
      </p:sp>
    </p:spTree>
    <p:extLst>
      <p:ext uri="{BB962C8B-B14F-4D97-AF65-F5344CB8AC3E}">
        <p14:creationId xmlns:p14="http://schemas.microsoft.com/office/powerpoint/2010/main" val="10404612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196752"/>
            <a:ext cx="8229600" cy="5184576"/>
          </a:xfrm>
        </p:spPr>
        <p:txBody>
          <a:bodyPr>
            <a:normAutofit fontScale="62500" lnSpcReduction="20000"/>
          </a:bodyPr>
          <a:lstStyle/>
          <a:p>
            <a:r>
              <a:rPr lang="de-DE" sz="2900" b="1" dirty="0" smtClean="0"/>
              <a:t>Jänner: </a:t>
            </a:r>
            <a:r>
              <a:rPr lang="de-DE" sz="2900" dirty="0" smtClean="0"/>
              <a:t>  6. 1. - Hochamt – Sternsinger-Aktion</a:t>
            </a:r>
            <a:endParaRPr lang="de-AT" sz="2900" dirty="0" smtClean="0"/>
          </a:p>
          <a:p>
            <a:pPr marL="0" indent="0">
              <a:buNone/>
            </a:pPr>
            <a:r>
              <a:rPr lang="de-DE" sz="2900" dirty="0" smtClean="0"/>
              <a:t> </a:t>
            </a:r>
            <a:endParaRPr lang="de-AT" sz="2900" dirty="0" smtClean="0"/>
          </a:p>
          <a:p>
            <a:r>
              <a:rPr lang="de-DE" sz="2900" b="1" dirty="0" smtClean="0"/>
              <a:t>Februar:</a:t>
            </a:r>
          </a:p>
          <a:p>
            <a:r>
              <a:rPr lang="de-DE" sz="2900" dirty="0" smtClean="0"/>
              <a:t>2. 2. Darstellung des Herrn - Segnung der Kerzen (sollte mehr bekanntgemacht werden)</a:t>
            </a:r>
            <a:endParaRPr lang="de-AT" sz="2900" dirty="0"/>
          </a:p>
          <a:p>
            <a:r>
              <a:rPr lang="de-DE" sz="2900" dirty="0" err="1" smtClean="0"/>
              <a:t>Blasiussegen</a:t>
            </a:r>
            <a:r>
              <a:rPr lang="de-DE" sz="2900" dirty="0" smtClean="0"/>
              <a:t> - sollte auch am Sonntag angeboten werden</a:t>
            </a:r>
            <a:endParaRPr lang="de-AT" sz="2900" dirty="0" smtClean="0"/>
          </a:p>
          <a:p>
            <a:r>
              <a:rPr lang="de-DE" sz="2900" dirty="0" smtClean="0"/>
              <a:t>Anmerkung: Gibt es nur am Sonntag</a:t>
            </a:r>
          </a:p>
          <a:p>
            <a:endParaRPr lang="de-AT" sz="2900" dirty="0" smtClean="0"/>
          </a:p>
          <a:p>
            <a:r>
              <a:rPr lang="de-DE" sz="2900" b="1" dirty="0" smtClean="0"/>
              <a:t>Fastenzeit:</a:t>
            </a:r>
          </a:p>
          <a:p>
            <a:pPr marL="457200" lvl="1" indent="0">
              <a:buNone/>
            </a:pPr>
            <a:r>
              <a:rPr lang="de-DE" sz="2900" dirty="0" smtClean="0"/>
              <a:t>o) Aschermittwoch - Hl. Messe mit Aschenkreuz - sollte evtl. auch am darauffolgenden Sonntag ausgeteilt werden</a:t>
            </a:r>
            <a:endParaRPr lang="de-AT" sz="2900" dirty="0" smtClean="0"/>
          </a:p>
          <a:p>
            <a:r>
              <a:rPr lang="de-DE" sz="2900" dirty="0" smtClean="0"/>
              <a:t>Anmerkung: Am Samstag darauf wird das Aschenkreuz in Schönfeld ausgeteilt</a:t>
            </a:r>
            <a:endParaRPr lang="de-AT" sz="2900" dirty="0" smtClean="0"/>
          </a:p>
          <a:p>
            <a:pPr marL="457200" lvl="1" indent="0">
              <a:buNone/>
            </a:pPr>
            <a:r>
              <a:rPr lang="de-DE" dirty="0" smtClean="0"/>
              <a:t>o) Jeden Sonntag in der Fastenzeit Kreuzwegandacht</a:t>
            </a:r>
            <a:endParaRPr lang="de-AT" dirty="0" smtClean="0"/>
          </a:p>
          <a:p>
            <a:pPr marL="457200" lvl="1" indent="0">
              <a:buNone/>
            </a:pPr>
            <a:r>
              <a:rPr lang="de-DE" dirty="0" smtClean="0"/>
              <a:t>o) Dekanatskreuzweg in Kopfstetten gestaltet von der KMB</a:t>
            </a:r>
            <a:endParaRPr lang="de-AT" dirty="0" smtClean="0"/>
          </a:p>
          <a:p>
            <a:pPr marL="457200" lvl="1" indent="0">
              <a:buNone/>
            </a:pPr>
            <a:r>
              <a:rPr lang="de-DE" dirty="0" smtClean="0"/>
              <a:t>o) Jeden Freitag Kinderkreuzweg</a:t>
            </a:r>
          </a:p>
          <a:p>
            <a:pPr marL="457200" lvl="1" indent="0">
              <a:buNone/>
            </a:pPr>
            <a:r>
              <a:rPr lang="de-DE" dirty="0" smtClean="0"/>
              <a:t>o) Am 1. Freitag in der Fastenzeit findet der Familienfasttag (KFB) mit Messe statt</a:t>
            </a:r>
          </a:p>
          <a:p>
            <a:pPr marL="457200" lvl="1" indent="0">
              <a:buNone/>
            </a:pPr>
            <a:r>
              <a:rPr lang="de-DE" dirty="0"/>
              <a:t>o) Am 1. Sonntag im März feiern wir (KFB) den Weltgebetstag der </a:t>
            </a:r>
            <a:r>
              <a:rPr lang="de-DE" dirty="0" smtClean="0"/>
              <a:t>Frauen</a:t>
            </a:r>
            <a:endParaRPr lang="en-GB" dirty="0"/>
          </a:p>
        </p:txBody>
      </p:sp>
    </p:spTree>
    <p:extLst>
      <p:ext uri="{BB962C8B-B14F-4D97-AF65-F5344CB8AC3E}">
        <p14:creationId xmlns:p14="http://schemas.microsoft.com/office/powerpoint/2010/main" val="296969508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980728"/>
            <a:ext cx="8229600" cy="5145435"/>
          </a:xfrm>
        </p:spPr>
        <p:txBody>
          <a:bodyPr>
            <a:normAutofit fontScale="62500" lnSpcReduction="20000"/>
          </a:bodyPr>
          <a:lstStyle/>
          <a:p>
            <a:r>
              <a:rPr lang="de-DE" b="1" dirty="0" smtClean="0"/>
              <a:t>Karwoche:</a:t>
            </a:r>
          </a:p>
          <a:p>
            <a:pPr marL="457200" lvl="1" indent="0">
              <a:buNone/>
            </a:pPr>
            <a:r>
              <a:rPr lang="de-DE" dirty="0" smtClean="0"/>
              <a:t>o) Palmsonntag: Segnung der Palmzweige, Prozession, Leidensmesse</a:t>
            </a:r>
            <a:endParaRPr lang="de-AT" dirty="0" smtClean="0"/>
          </a:p>
          <a:p>
            <a:pPr marL="457200" lvl="1" indent="0">
              <a:buNone/>
            </a:pPr>
            <a:r>
              <a:rPr lang="de-DE" dirty="0" smtClean="0"/>
              <a:t>o) Gründonnerstag: Abendmahlmesse</a:t>
            </a:r>
            <a:endParaRPr lang="de-AT" dirty="0" smtClean="0"/>
          </a:p>
          <a:p>
            <a:pPr marL="457200" lvl="1" indent="0">
              <a:buNone/>
            </a:pPr>
            <a:r>
              <a:rPr lang="de-DE" dirty="0" smtClean="0"/>
              <a:t>o) Karfreitag: Kinderkreuzweg am Nachmittag um 15.00 Uhr (Sehr gut besucht)</a:t>
            </a:r>
            <a:endParaRPr lang="de-AT" dirty="0" smtClean="0"/>
          </a:p>
          <a:p>
            <a:endParaRPr lang="de-DE" dirty="0" smtClean="0"/>
          </a:p>
          <a:p>
            <a:r>
              <a:rPr lang="de-DE" dirty="0" smtClean="0"/>
              <a:t>Feier vom Leiden und Sterben Jesu</a:t>
            </a:r>
            <a:endParaRPr lang="de-AT" dirty="0" smtClean="0"/>
          </a:p>
          <a:p>
            <a:pPr marL="457200" lvl="1" indent="0">
              <a:buNone/>
            </a:pPr>
            <a:r>
              <a:rPr lang="de-DE" dirty="0" smtClean="0"/>
              <a:t>o) Karsamstag: Grabwache</a:t>
            </a:r>
            <a:endParaRPr lang="de-AT" dirty="0" smtClean="0"/>
          </a:p>
          <a:p>
            <a:pPr marL="457200" lvl="1" indent="0">
              <a:buNone/>
            </a:pPr>
            <a:r>
              <a:rPr lang="de-DE" dirty="0" smtClean="0"/>
              <a:t>o) während der </a:t>
            </a:r>
            <a:r>
              <a:rPr lang="de-DE" dirty="0" err="1" smtClean="0"/>
              <a:t>Kartage</a:t>
            </a:r>
            <a:r>
              <a:rPr lang="de-DE" dirty="0" smtClean="0"/>
              <a:t> immer Beichtgelegenheit</a:t>
            </a:r>
            <a:endParaRPr lang="de-AT" dirty="0" smtClean="0"/>
          </a:p>
          <a:p>
            <a:pPr marL="0" indent="0">
              <a:buNone/>
            </a:pPr>
            <a:endParaRPr lang="de-AT" dirty="0" smtClean="0"/>
          </a:p>
          <a:p>
            <a:r>
              <a:rPr lang="de-DE" b="1" dirty="0" smtClean="0"/>
              <a:t>Ostern:</a:t>
            </a:r>
          </a:p>
          <a:p>
            <a:pPr marL="457200" lvl="1" indent="0">
              <a:buNone/>
            </a:pPr>
            <a:r>
              <a:rPr lang="de-DE" dirty="0" smtClean="0"/>
              <a:t>o) Osternacht = Karsamstag -Abend mit Feuerweihe, Auferstehungsprozession und Speisenweihe</a:t>
            </a:r>
            <a:endParaRPr lang="de-AT" dirty="0" smtClean="0"/>
          </a:p>
          <a:p>
            <a:pPr marL="457200" lvl="1" indent="0">
              <a:buNone/>
            </a:pPr>
            <a:r>
              <a:rPr lang="de-DE" dirty="0" smtClean="0"/>
              <a:t>o) Ostersonntag: Hochamt mit Speisenweihe</a:t>
            </a:r>
            <a:endParaRPr lang="de-AT" dirty="0" smtClean="0"/>
          </a:p>
          <a:p>
            <a:pPr marL="457200" lvl="1" indent="0">
              <a:buNone/>
            </a:pPr>
            <a:r>
              <a:rPr lang="de-DE" dirty="0" smtClean="0"/>
              <a:t>o) Markusprozession </a:t>
            </a:r>
          </a:p>
          <a:p>
            <a:pPr marL="457200" lvl="1" indent="0">
              <a:buNone/>
            </a:pPr>
            <a:endParaRPr lang="de-DE" dirty="0" smtClean="0"/>
          </a:p>
          <a:p>
            <a:r>
              <a:rPr lang="de-DE" b="1" dirty="0"/>
              <a:t>Mai</a:t>
            </a:r>
            <a:r>
              <a:rPr lang="de-DE" b="1" dirty="0" smtClean="0"/>
              <a:t>:</a:t>
            </a:r>
            <a:endParaRPr lang="de-DE" dirty="0" smtClean="0"/>
          </a:p>
          <a:p>
            <a:pPr marL="457200" lvl="1" indent="0">
              <a:buNone/>
            </a:pPr>
            <a:r>
              <a:rPr lang="de-DE" dirty="0" smtClean="0"/>
              <a:t>o</a:t>
            </a:r>
            <a:r>
              <a:rPr lang="de-DE" dirty="0"/>
              <a:t>) </a:t>
            </a:r>
            <a:r>
              <a:rPr lang="de-DE" dirty="0" err="1"/>
              <a:t>Florianimesse</a:t>
            </a:r>
            <a:r>
              <a:rPr lang="de-DE" dirty="0"/>
              <a:t> mit der FF </a:t>
            </a:r>
            <a:r>
              <a:rPr lang="de-DE" dirty="0" err="1"/>
              <a:t>Lassee</a:t>
            </a:r>
            <a:endParaRPr lang="de-AT" dirty="0"/>
          </a:p>
          <a:p>
            <a:r>
              <a:rPr lang="de-DE" dirty="0" err="1"/>
              <a:t>Florianimesse</a:t>
            </a:r>
            <a:r>
              <a:rPr lang="de-DE" dirty="0"/>
              <a:t> auch in </a:t>
            </a:r>
            <a:r>
              <a:rPr lang="de-DE" dirty="0" smtClean="0"/>
              <a:t>Schönfeld</a:t>
            </a:r>
            <a:endParaRPr lang="de-AT" dirty="0"/>
          </a:p>
        </p:txBody>
      </p:sp>
    </p:spTree>
    <p:extLst>
      <p:ext uri="{BB962C8B-B14F-4D97-AF65-F5344CB8AC3E}">
        <p14:creationId xmlns:p14="http://schemas.microsoft.com/office/powerpoint/2010/main" val="15364558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p:txBody>
          <a:bodyPr>
            <a:normAutofit fontScale="62500" lnSpcReduction="20000"/>
          </a:bodyPr>
          <a:lstStyle/>
          <a:p>
            <a:pPr marL="457200" lvl="1" indent="0">
              <a:buNone/>
            </a:pPr>
            <a:endParaRPr lang="de-DE" dirty="0" smtClean="0"/>
          </a:p>
          <a:p>
            <a:pPr marL="457200" lvl="1" indent="0">
              <a:buNone/>
            </a:pPr>
            <a:r>
              <a:rPr lang="de-DE" dirty="0" smtClean="0"/>
              <a:t>o</a:t>
            </a:r>
            <a:r>
              <a:rPr lang="de-DE" dirty="0"/>
              <a:t>) Jeden Sonntag Maiandacht mit Hl. Segen</a:t>
            </a:r>
            <a:endParaRPr lang="de-AT" dirty="0"/>
          </a:p>
          <a:p>
            <a:pPr marL="457200" lvl="1" indent="0">
              <a:buNone/>
            </a:pPr>
            <a:r>
              <a:rPr lang="de-DE" dirty="0" smtClean="0"/>
              <a:t>o</a:t>
            </a:r>
            <a:r>
              <a:rPr lang="de-DE" dirty="0"/>
              <a:t>) 3 Bitttage vor Christi-Himmelfahrt</a:t>
            </a:r>
            <a:endParaRPr lang="de-AT" dirty="0"/>
          </a:p>
          <a:p>
            <a:pPr marL="457200" lvl="1" indent="0">
              <a:buNone/>
            </a:pPr>
            <a:r>
              <a:rPr lang="de-DE" dirty="0" smtClean="0"/>
              <a:t>o) Erstkommunion zu Christi-Himmelfahrt am Nachmittag Maiandacht mit Kindersegnung</a:t>
            </a:r>
            <a:endParaRPr lang="de-AT" dirty="0" smtClean="0"/>
          </a:p>
          <a:p>
            <a:pPr marL="457200" lvl="1" indent="0">
              <a:buNone/>
            </a:pPr>
            <a:r>
              <a:rPr lang="de-DE" dirty="0" smtClean="0"/>
              <a:t>o) Firmung</a:t>
            </a:r>
            <a:endParaRPr lang="de-AT" dirty="0" smtClean="0"/>
          </a:p>
          <a:p>
            <a:pPr marL="457200" lvl="1" indent="0">
              <a:buNone/>
            </a:pPr>
            <a:r>
              <a:rPr lang="de-DE" dirty="0" smtClean="0"/>
              <a:t>o) Dekanatsmaiandacht in </a:t>
            </a:r>
            <a:r>
              <a:rPr lang="de-DE" dirty="0" err="1" smtClean="0"/>
              <a:t>Groißenbrunn</a:t>
            </a:r>
            <a:r>
              <a:rPr lang="de-DE" dirty="0" smtClean="0"/>
              <a:t> gestaltet von der KFB</a:t>
            </a:r>
            <a:endParaRPr lang="de-AT" dirty="0" smtClean="0"/>
          </a:p>
          <a:p>
            <a:endParaRPr lang="de-AT" dirty="0" smtClean="0"/>
          </a:p>
          <a:p>
            <a:r>
              <a:rPr lang="de-DE" b="1" dirty="0" smtClean="0"/>
              <a:t>Juni:</a:t>
            </a:r>
          </a:p>
          <a:p>
            <a:pPr marL="457200" lvl="1" indent="0">
              <a:buNone/>
            </a:pPr>
            <a:r>
              <a:rPr lang="de-DE" dirty="0" smtClean="0"/>
              <a:t>o) Pfingstsonntag Hochamt</a:t>
            </a:r>
            <a:endParaRPr lang="de-AT" dirty="0" smtClean="0"/>
          </a:p>
          <a:p>
            <a:pPr marL="457200" lvl="1" indent="0">
              <a:buNone/>
            </a:pPr>
            <a:r>
              <a:rPr lang="de-DE" dirty="0" smtClean="0"/>
              <a:t>o) Pfingstmontag Wallfahrt, auch mit dem Rad, nach Kopfstetten mit Fahrzeugsegnung</a:t>
            </a:r>
            <a:endParaRPr lang="de-AT" dirty="0" smtClean="0"/>
          </a:p>
          <a:p>
            <a:pPr marL="457200" lvl="1" indent="0">
              <a:buNone/>
            </a:pPr>
            <a:r>
              <a:rPr lang="de-DE" dirty="0" smtClean="0"/>
              <a:t>o) Fronleichnamsmesse mit Prozession durch den Ort</a:t>
            </a:r>
            <a:endParaRPr lang="de-AT" dirty="0" smtClean="0"/>
          </a:p>
          <a:p>
            <a:pPr marL="457200" lvl="1" indent="0">
              <a:buNone/>
            </a:pPr>
            <a:r>
              <a:rPr lang="de-DE" dirty="0" smtClean="0"/>
              <a:t>o) Fußwallfahrt nach </a:t>
            </a:r>
            <a:r>
              <a:rPr lang="de-DE" dirty="0" err="1" smtClean="0"/>
              <a:t>Mariazell</a:t>
            </a:r>
            <a:endParaRPr lang="de-AT" dirty="0" smtClean="0"/>
          </a:p>
          <a:p>
            <a:pPr marL="457200" lvl="1" indent="0">
              <a:buNone/>
            </a:pPr>
            <a:r>
              <a:rPr lang="de-DE" dirty="0" smtClean="0"/>
              <a:t>o) Familienmesse gestaltet vom Familienbund</a:t>
            </a:r>
            <a:endParaRPr lang="de-AT" dirty="0" smtClean="0"/>
          </a:p>
          <a:p>
            <a:endParaRPr lang="en-GB" dirty="0"/>
          </a:p>
        </p:txBody>
      </p:sp>
    </p:spTree>
    <p:extLst>
      <p:ext uri="{BB962C8B-B14F-4D97-AF65-F5344CB8AC3E}">
        <p14:creationId xmlns:p14="http://schemas.microsoft.com/office/powerpoint/2010/main" val="3772337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p:txBody>
          <a:bodyPr>
            <a:normAutofit fontScale="62500" lnSpcReduction="20000"/>
          </a:bodyPr>
          <a:lstStyle/>
          <a:p>
            <a:r>
              <a:rPr lang="de-DE" b="1" dirty="0" smtClean="0"/>
              <a:t>Sommer:</a:t>
            </a:r>
          </a:p>
          <a:p>
            <a:pPr marL="457200" lvl="1" indent="0">
              <a:buNone/>
            </a:pPr>
            <a:r>
              <a:rPr lang="de-DE" dirty="0" smtClean="0"/>
              <a:t>o) Mitte August Feldmesse beim </a:t>
            </a:r>
            <a:r>
              <a:rPr lang="de-DE" dirty="0" err="1" smtClean="0"/>
              <a:t>Lasseer</a:t>
            </a:r>
            <a:r>
              <a:rPr lang="de-DE" dirty="0" smtClean="0"/>
              <a:t> Volksfest</a:t>
            </a:r>
            <a:endParaRPr lang="de-AT" dirty="0" smtClean="0"/>
          </a:p>
          <a:p>
            <a:pPr marL="457200" lvl="1" indent="0">
              <a:buNone/>
            </a:pPr>
            <a:r>
              <a:rPr lang="de-DE" dirty="0" smtClean="0"/>
              <a:t>o) Letzter Sonntag im August, Feldmesse bei der Feuerwehr Schönfeld</a:t>
            </a:r>
            <a:endParaRPr lang="de-AT" dirty="0" smtClean="0"/>
          </a:p>
          <a:p>
            <a:pPr marL="0" indent="0">
              <a:buNone/>
            </a:pPr>
            <a:endParaRPr lang="de-AT" dirty="0" smtClean="0"/>
          </a:p>
          <a:p>
            <a:r>
              <a:rPr lang="de-DE" b="1" dirty="0" smtClean="0"/>
              <a:t>September:</a:t>
            </a:r>
          </a:p>
          <a:p>
            <a:pPr marL="457200" lvl="1" indent="0">
              <a:buNone/>
            </a:pPr>
            <a:r>
              <a:rPr lang="de-DE" dirty="0" smtClean="0"/>
              <a:t>o) Erntedankfest mit Agape in Lassee und Schönfeld</a:t>
            </a:r>
            <a:endParaRPr lang="de-AT" dirty="0" smtClean="0"/>
          </a:p>
          <a:p>
            <a:pPr marL="457200" lvl="1" indent="0">
              <a:buNone/>
            </a:pPr>
            <a:r>
              <a:rPr lang="de-DE" dirty="0" smtClean="0"/>
              <a:t>o) Dekanatswallfahrt in </a:t>
            </a:r>
            <a:r>
              <a:rPr lang="de-DE" dirty="0" err="1" smtClean="0"/>
              <a:t>Groißenbrunn</a:t>
            </a:r>
            <a:endParaRPr lang="de-AT" dirty="0" smtClean="0"/>
          </a:p>
          <a:p>
            <a:pPr marL="457200" lvl="1" indent="0">
              <a:buNone/>
            </a:pPr>
            <a:r>
              <a:rPr lang="de-DE" dirty="0" smtClean="0"/>
              <a:t>o) Kirtag in Schönfeld (Heuer neu)</a:t>
            </a:r>
            <a:endParaRPr lang="de-AT" dirty="0" smtClean="0"/>
          </a:p>
          <a:p>
            <a:pPr marL="457200" lvl="1" indent="0">
              <a:buNone/>
            </a:pPr>
            <a:r>
              <a:rPr lang="de-DE" dirty="0" smtClean="0"/>
              <a:t>o) </a:t>
            </a:r>
            <a:r>
              <a:rPr lang="de-DE" dirty="0" err="1" smtClean="0"/>
              <a:t>Ministrantenaufnahme</a:t>
            </a:r>
            <a:endParaRPr lang="de-DE" dirty="0" smtClean="0"/>
          </a:p>
          <a:p>
            <a:endParaRPr lang="de-DE" dirty="0" smtClean="0"/>
          </a:p>
          <a:p>
            <a:r>
              <a:rPr lang="de-DE" b="1" dirty="0" smtClean="0"/>
              <a:t>Oktober:</a:t>
            </a:r>
          </a:p>
          <a:p>
            <a:pPr marL="457200" lvl="1" indent="0">
              <a:buNone/>
            </a:pPr>
            <a:r>
              <a:rPr lang="de-DE" dirty="0" smtClean="0"/>
              <a:t>o</a:t>
            </a:r>
            <a:r>
              <a:rPr lang="de-DE" dirty="0"/>
              <a:t>) 1. Sonntag im Oktober Kirchweihfest (Hochamt) mit Frühschoppen</a:t>
            </a:r>
            <a:endParaRPr lang="de-AT" dirty="0"/>
          </a:p>
          <a:p>
            <a:pPr marL="457200" lvl="1" indent="0">
              <a:buNone/>
            </a:pPr>
            <a:r>
              <a:rPr lang="de-DE" dirty="0" smtClean="0"/>
              <a:t>o</a:t>
            </a:r>
            <a:r>
              <a:rPr lang="de-DE" dirty="0"/>
              <a:t>) im Oktober täglich Rosenkranzgebet mit Beichtgelegenheit, jeden Sonntag mit </a:t>
            </a:r>
            <a:r>
              <a:rPr lang="de-DE" dirty="0" smtClean="0"/>
              <a:t>Hl</a:t>
            </a:r>
            <a:r>
              <a:rPr lang="de-DE" dirty="0"/>
              <a:t>. Segen</a:t>
            </a:r>
            <a:endParaRPr lang="de-AT" dirty="0"/>
          </a:p>
          <a:p>
            <a:pPr marL="457200" lvl="1" indent="0">
              <a:buNone/>
            </a:pPr>
            <a:r>
              <a:rPr lang="de-DE" dirty="0" smtClean="0"/>
              <a:t>o</a:t>
            </a:r>
            <a:r>
              <a:rPr lang="de-DE" dirty="0"/>
              <a:t>) 9. Oktober Anbetungstag mit abschließender </a:t>
            </a:r>
            <a:r>
              <a:rPr lang="de-DE" dirty="0" smtClean="0"/>
              <a:t>Messe</a:t>
            </a:r>
            <a:endParaRPr lang="de-AT" dirty="0"/>
          </a:p>
        </p:txBody>
      </p:sp>
    </p:spTree>
    <p:extLst>
      <p:ext uri="{BB962C8B-B14F-4D97-AF65-F5344CB8AC3E}">
        <p14:creationId xmlns:p14="http://schemas.microsoft.com/office/powerpoint/2010/main" val="804227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p:txBody>
          <a:bodyPr>
            <a:normAutofit/>
          </a:bodyPr>
          <a:lstStyle/>
          <a:p>
            <a:r>
              <a:rPr lang="de-DE" sz="2100" b="1" dirty="0" smtClean="0"/>
              <a:t>November:</a:t>
            </a:r>
          </a:p>
          <a:p>
            <a:pPr marL="457200" lvl="1" indent="0">
              <a:buNone/>
            </a:pPr>
            <a:r>
              <a:rPr lang="de-DE" sz="2100" dirty="0" smtClean="0"/>
              <a:t>o) 1. 11. Allerheiligen – Hochamt</a:t>
            </a:r>
            <a:r>
              <a:rPr lang="de-AT" sz="2100" dirty="0" smtClean="0"/>
              <a:t>, T</a:t>
            </a:r>
            <a:r>
              <a:rPr lang="de-DE" sz="2100" dirty="0" err="1" smtClean="0"/>
              <a:t>otengedenken</a:t>
            </a:r>
            <a:r>
              <a:rPr lang="de-DE" sz="2100" dirty="0" smtClean="0"/>
              <a:t> mit Friedhofsgang in Lassee und Schönfeld</a:t>
            </a:r>
            <a:endParaRPr lang="de-AT" sz="2100" dirty="0" smtClean="0"/>
          </a:p>
          <a:p>
            <a:pPr marL="457200" lvl="1" indent="0">
              <a:buNone/>
            </a:pPr>
            <a:r>
              <a:rPr lang="de-DE" sz="2100" dirty="0" smtClean="0"/>
              <a:t>o) 2. 11. Allerseelen - Messe für die im letzten Jahr Verstorbenen in Lassee</a:t>
            </a:r>
            <a:endParaRPr lang="de-AT" sz="2100" dirty="0" smtClean="0"/>
          </a:p>
          <a:p>
            <a:endParaRPr lang="de-DE" sz="2100" dirty="0" smtClean="0"/>
          </a:p>
          <a:p>
            <a:r>
              <a:rPr lang="de-DE" sz="2100" dirty="0" smtClean="0"/>
              <a:t>In Schönfeld wird das bei der Vorabendmesse gefeiert</a:t>
            </a:r>
            <a:endParaRPr lang="de-AT" sz="2100" dirty="0" smtClean="0"/>
          </a:p>
          <a:p>
            <a:pPr marL="457200" lvl="1" indent="0">
              <a:buNone/>
            </a:pPr>
            <a:r>
              <a:rPr lang="de-DE" sz="2100" dirty="0" smtClean="0"/>
              <a:t>o) 11.11 Hl. Martin, Kirchenpatron - Martinsfeier mit Laternenumzug gestaltet von der Jungschar</a:t>
            </a:r>
            <a:endParaRPr lang="de-AT" sz="2100" dirty="0" smtClean="0"/>
          </a:p>
          <a:p>
            <a:pPr marL="457200" lvl="1" indent="0">
              <a:buNone/>
            </a:pPr>
            <a:r>
              <a:rPr lang="de-DE" sz="2100" dirty="0" smtClean="0"/>
              <a:t>o) </a:t>
            </a:r>
            <a:r>
              <a:rPr lang="de-DE" sz="2100" dirty="0" err="1" smtClean="0"/>
              <a:t>Cäciliensonntag</a:t>
            </a:r>
            <a:r>
              <a:rPr lang="de-DE" sz="2100" dirty="0" smtClean="0"/>
              <a:t> - Tag der Kirchenmusik: Hochamt</a:t>
            </a:r>
            <a:endParaRPr lang="de-AT" sz="2100" dirty="0" smtClean="0"/>
          </a:p>
          <a:p>
            <a:pPr marL="457200" lvl="1" indent="0">
              <a:buNone/>
            </a:pPr>
            <a:r>
              <a:rPr lang="de-DE" sz="2100" dirty="0" smtClean="0"/>
              <a:t>o) Hubertusmesse zum Jagdbeginn bei der Hubertuskapelle</a:t>
            </a:r>
            <a:endParaRPr lang="de-AT" sz="2100" dirty="0" smtClean="0"/>
          </a:p>
          <a:p>
            <a:endParaRPr lang="en-GB" dirty="0"/>
          </a:p>
        </p:txBody>
      </p:sp>
    </p:spTree>
    <p:extLst>
      <p:ext uri="{BB962C8B-B14F-4D97-AF65-F5344CB8AC3E}">
        <p14:creationId xmlns:p14="http://schemas.microsoft.com/office/powerpoint/2010/main" val="14110338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a:bodyPr>
          <a:lstStyle/>
          <a:p>
            <a:r>
              <a:rPr lang="de-DE" sz="4000" b="1" dirty="0" smtClean="0"/>
              <a:t>GEMEINSCHAFT</a:t>
            </a:r>
            <a:endParaRPr lang="en-GB" dirty="0"/>
          </a:p>
        </p:txBody>
      </p:sp>
      <p:sp>
        <p:nvSpPr>
          <p:cNvPr id="3" name="Inhaltsplatzhalter 2"/>
          <p:cNvSpPr>
            <a:spLocks noGrp="1"/>
          </p:cNvSpPr>
          <p:nvPr>
            <p:ph idx="1"/>
          </p:nvPr>
        </p:nvSpPr>
        <p:spPr/>
        <p:txBody>
          <a:bodyPr>
            <a:normAutofit fontScale="85000" lnSpcReduction="20000"/>
          </a:bodyPr>
          <a:lstStyle/>
          <a:p>
            <a:pPr marL="0" indent="0">
              <a:buNone/>
            </a:pPr>
            <a:endParaRPr lang="de-DE" dirty="0"/>
          </a:p>
          <a:p>
            <a:r>
              <a:rPr lang="de-DE" sz="2300" dirty="0" smtClean="0"/>
              <a:t>P1</a:t>
            </a:r>
            <a:r>
              <a:rPr lang="de-DE" sz="2300" dirty="0"/>
              <a:t>) Welche Formen von Gemeinschaftsleben und -pflege gibt es? Diese Frage wurde schon im Teil Liturgie beantwortet.</a:t>
            </a:r>
            <a:endParaRPr lang="de-AT" sz="2300" dirty="0"/>
          </a:p>
          <a:p>
            <a:pPr marL="0" indent="0">
              <a:buNone/>
            </a:pPr>
            <a:r>
              <a:rPr lang="de-DE" sz="2300" dirty="0"/>
              <a:t> </a:t>
            </a:r>
            <a:endParaRPr lang="de-AT" sz="2300" dirty="0"/>
          </a:p>
          <a:p>
            <a:r>
              <a:rPr lang="de-DE" sz="2300" dirty="0"/>
              <a:t>P2) Die Pflege der pfarrlichen Räume und Gebäude geschieht durch die Haushälterin des Pfarrers. Dieses führt öfter zu Missverständnissen, da die Haushälterin nicht von der Pfarre angestellt ist. Dieses Problem gehört gelöst, außerdem sollte jede Gruppe die Gemeinschaftsräume die sie benutzt, auch wieder sauber verlassen.</a:t>
            </a:r>
            <a:endParaRPr lang="de-AT" sz="2300" dirty="0"/>
          </a:p>
          <a:p>
            <a:pPr marL="0" indent="0">
              <a:buNone/>
            </a:pPr>
            <a:r>
              <a:rPr lang="de-DE" sz="2300" dirty="0"/>
              <a:t> </a:t>
            </a:r>
            <a:endParaRPr lang="de-AT" sz="2300" dirty="0"/>
          </a:p>
          <a:p>
            <a:r>
              <a:rPr lang="de-DE" sz="2300" dirty="0"/>
              <a:t>P3) Die Zusammenarbeit mit Vereinen, Gruppen und Parteien funktioniert recht gut.</a:t>
            </a:r>
            <a:endParaRPr lang="de-AT" sz="2300" dirty="0"/>
          </a:p>
          <a:p>
            <a:pPr marL="0" indent="0">
              <a:buNone/>
            </a:pPr>
            <a:endParaRPr lang="de-AT" sz="2300" dirty="0"/>
          </a:p>
          <a:p>
            <a:r>
              <a:rPr lang="de-DE" sz="2300" dirty="0"/>
              <a:t>P4) Integration: Die Integration von Neuzugezogenen sollte verbessert werden. Gemeinde meldet uns die neu zugezogenen Familien mit Kleinkindern, damit wir sie zum Babytreff einladen können</a:t>
            </a:r>
            <a:r>
              <a:rPr lang="de-DE" sz="2300" dirty="0" smtClean="0"/>
              <a:t>.</a:t>
            </a:r>
            <a:r>
              <a:rPr lang="de-DE" sz="2300" dirty="0"/>
              <a:t> </a:t>
            </a:r>
            <a:endParaRPr lang="de-AT" sz="2300" dirty="0"/>
          </a:p>
        </p:txBody>
      </p:sp>
    </p:spTree>
    <p:extLst>
      <p:ext uri="{BB962C8B-B14F-4D97-AF65-F5344CB8AC3E}">
        <p14:creationId xmlns:p14="http://schemas.microsoft.com/office/powerpoint/2010/main" val="10052495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lstStyle/>
          <a:p>
            <a:r>
              <a:rPr lang="de-DE" sz="3600" b="1" dirty="0">
                <a:solidFill>
                  <a:prstClr val="black"/>
                </a:solidFill>
              </a:rPr>
              <a:t>GEMEINSCHAFT</a:t>
            </a:r>
            <a:endParaRPr lang="en-GB" dirty="0"/>
          </a:p>
        </p:txBody>
      </p:sp>
      <p:sp>
        <p:nvSpPr>
          <p:cNvPr id="3" name="Inhaltsplatzhalter 2"/>
          <p:cNvSpPr>
            <a:spLocks noGrp="1"/>
          </p:cNvSpPr>
          <p:nvPr>
            <p:ph idx="1"/>
          </p:nvPr>
        </p:nvSpPr>
        <p:spPr>
          <a:xfrm>
            <a:off x="457200" y="1268760"/>
            <a:ext cx="8229600" cy="4857403"/>
          </a:xfrm>
        </p:spPr>
        <p:txBody>
          <a:bodyPr>
            <a:normAutofit fontScale="55000" lnSpcReduction="20000"/>
          </a:bodyPr>
          <a:lstStyle/>
          <a:p>
            <a:r>
              <a:rPr lang="de-DE" dirty="0" smtClean="0"/>
              <a:t>P5) Pfarrgemeinderat: Es finden im Jahr ca. 5-6 PGR-Sitzungen statt. Es wäre wünschenswert, wenn die PGR-Sitzungen um 2 Sitzungen pro Jahr mit Schwerpunktthemen aufgestockt werden.</a:t>
            </a:r>
            <a:endParaRPr lang="de-AT" dirty="0" smtClean="0"/>
          </a:p>
          <a:p>
            <a:endParaRPr lang="de-DE" dirty="0" smtClean="0"/>
          </a:p>
          <a:p>
            <a:r>
              <a:rPr lang="de-DE" dirty="0" smtClean="0"/>
              <a:t>Außerdem sollten sich die einzelnen Ausschüsse einige Tage vor der PGR-Sitzung zu Ausschusssitzungen treffen.</a:t>
            </a:r>
            <a:endParaRPr lang="de-AT" dirty="0" smtClean="0"/>
          </a:p>
          <a:p>
            <a:r>
              <a:rPr lang="de-DE" dirty="0" smtClean="0"/>
              <a:t>Bei den Sitzungen werden  hauptsächlich Anliegen, Probleme und Termine der Pfarre besprochen. Ein wenig zu kurz kommen Glaubensthemen, das könnte verbessert werden.</a:t>
            </a:r>
            <a:endParaRPr lang="de-AT" dirty="0" smtClean="0"/>
          </a:p>
          <a:p>
            <a:r>
              <a:rPr lang="de-DE" dirty="0" smtClean="0"/>
              <a:t>Heuer fand zum ersten Mal eine PGR-Klausur statt, die für alle Teilnehmer sehr bereichernd war und sicher wieder durchgeführt wird.</a:t>
            </a:r>
            <a:endParaRPr lang="de-AT" dirty="0" smtClean="0"/>
          </a:p>
          <a:p>
            <a:pPr marL="0" indent="0">
              <a:buNone/>
            </a:pPr>
            <a:r>
              <a:rPr lang="de-DE" dirty="0" smtClean="0"/>
              <a:t> </a:t>
            </a:r>
            <a:endParaRPr lang="de-AT" dirty="0" smtClean="0"/>
          </a:p>
          <a:p>
            <a:r>
              <a:rPr lang="de-DE" dirty="0" smtClean="0"/>
              <a:t>P6) </a:t>
            </a:r>
            <a:r>
              <a:rPr lang="de-DE" dirty="0" err="1" smtClean="0"/>
              <a:t>MitarbeiterInnen</a:t>
            </a:r>
            <a:r>
              <a:rPr lang="de-DE" dirty="0" smtClean="0"/>
              <a:t>: Die Zusammenarbeit mit den Ehrenamtlichen funktioniert recht       gut. Es werden auch Kurse, Schulungen usw. angeboten, die auch teilweise von den Ehrenamtlichen angenommen und besucht werden.</a:t>
            </a:r>
            <a:endParaRPr lang="de-AT" dirty="0" smtClean="0"/>
          </a:p>
          <a:p>
            <a:r>
              <a:rPr lang="de-DE" dirty="0" smtClean="0"/>
              <a:t>Vor- und Nachbesprechung von verschiedenen Festen usw. fehlen und gehört eingeführt.</a:t>
            </a:r>
            <a:endParaRPr lang="de-AT" dirty="0" smtClean="0"/>
          </a:p>
          <a:p>
            <a:r>
              <a:rPr lang="de-DE" dirty="0" smtClean="0"/>
              <a:t>Die Freude an der Gemeinschaft ist die Motivation der Mitarbeiter.</a:t>
            </a:r>
            <a:endParaRPr lang="en-GB" dirty="0"/>
          </a:p>
        </p:txBody>
      </p:sp>
    </p:spTree>
    <p:extLst>
      <p:ext uri="{BB962C8B-B14F-4D97-AF65-F5344CB8AC3E}">
        <p14:creationId xmlns:p14="http://schemas.microsoft.com/office/powerpoint/2010/main" val="202047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GEMEINSCHAFT</a:t>
            </a:r>
            <a:endParaRPr lang="en-GB" dirty="0"/>
          </a:p>
        </p:txBody>
      </p:sp>
      <p:sp>
        <p:nvSpPr>
          <p:cNvPr id="3" name="Inhaltsplatzhalter 2"/>
          <p:cNvSpPr>
            <a:spLocks noGrp="1"/>
          </p:cNvSpPr>
          <p:nvPr>
            <p:ph idx="1"/>
          </p:nvPr>
        </p:nvSpPr>
        <p:spPr/>
        <p:txBody>
          <a:bodyPr>
            <a:normAutofit fontScale="55000" lnSpcReduction="20000"/>
          </a:bodyPr>
          <a:lstStyle/>
          <a:p>
            <a:endParaRPr lang="de-DE" dirty="0" smtClean="0"/>
          </a:p>
          <a:p>
            <a:r>
              <a:rPr lang="de-DE" dirty="0" smtClean="0"/>
              <a:t>P7</a:t>
            </a:r>
            <a:r>
              <a:rPr lang="de-DE" dirty="0"/>
              <a:t>) Friedensarbeit: Natürlich gibt es In Ort und Pfarre Konflikte, die aber nicht unlösbar sind. Manchmal fehlt es an der nötigen Kommunikation um Konflikte zu lösen. Konfliktbewältigung ist notwendig (es gibt auch die Möglichkeit eines Mentors, den man wirklich in Anspruch nehmen sollte). Ansonsten versuchen Pfarrer und Pastoralhelferin bei Konflikten zu vermitteln.</a:t>
            </a:r>
            <a:endParaRPr lang="de-AT" dirty="0"/>
          </a:p>
          <a:p>
            <a:endParaRPr lang="de-DE" dirty="0" smtClean="0"/>
          </a:p>
          <a:p>
            <a:r>
              <a:rPr lang="de-DE" dirty="0" smtClean="0"/>
              <a:t>Stolz sind wir: auf unsere vielen Feste, viele verschiedene Pfarrgruppen und ein reges Pfarrleben.</a:t>
            </a:r>
            <a:endParaRPr lang="de-AT" dirty="0" smtClean="0"/>
          </a:p>
          <a:p>
            <a:pPr marL="0" indent="0">
              <a:buNone/>
            </a:pPr>
            <a:r>
              <a:rPr lang="de-DE" dirty="0" smtClean="0"/>
              <a:t> </a:t>
            </a:r>
            <a:endParaRPr lang="de-AT" dirty="0" smtClean="0"/>
          </a:p>
          <a:p>
            <a:r>
              <a:rPr lang="de-DE" dirty="0" smtClean="0"/>
              <a:t>Sorgen bzw. ausbaufähig sind Kinder- u. Jugendarbeit, junge Familien die in der Pfarre fehlen, Neuzugezogene und Kirchenfernstehende und Ausgetretene</a:t>
            </a:r>
            <a:endParaRPr lang="de-AT" dirty="0" smtClean="0"/>
          </a:p>
          <a:p>
            <a:pPr marL="0" indent="0">
              <a:buNone/>
            </a:pPr>
            <a:r>
              <a:rPr lang="de-DE" dirty="0" smtClean="0"/>
              <a:t> </a:t>
            </a:r>
            <a:endParaRPr lang="de-AT" dirty="0" smtClean="0"/>
          </a:p>
          <a:p>
            <a:r>
              <a:rPr lang="de-DE" dirty="0" smtClean="0"/>
              <a:t>Pastorale Schwerpunkte sind sicher: Glaubensfortbildung, Liturgie und Sakramente, und die Bibel neu entdecken.</a:t>
            </a:r>
            <a:endParaRPr lang="de-AT" dirty="0" smtClean="0"/>
          </a:p>
        </p:txBody>
      </p:sp>
    </p:spTree>
    <p:extLst>
      <p:ext uri="{BB962C8B-B14F-4D97-AF65-F5344CB8AC3E}">
        <p14:creationId xmlns:p14="http://schemas.microsoft.com/office/powerpoint/2010/main" val="11171358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b="1" dirty="0"/>
              <a:t>VERKÜNDIGUNG</a:t>
            </a:r>
            <a:r>
              <a:rPr lang="de-AT" dirty="0"/>
              <a:t/>
            </a:r>
            <a:br>
              <a:rPr lang="de-AT" dirty="0"/>
            </a:br>
            <a:endParaRPr lang="en-GB" dirty="0"/>
          </a:p>
        </p:txBody>
      </p:sp>
      <p:sp>
        <p:nvSpPr>
          <p:cNvPr id="3" name="Inhaltsplatzhalter 2"/>
          <p:cNvSpPr>
            <a:spLocks noGrp="1"/>
          </p:cNvSpPr>
          <p:nvPr>
            <p:ph idx="1"/>
          </p:nvPr>
        </p:nvSpPr>
        <p:spPr/>
        <p:txBody>
          <a:bodyPr>
            <a:normAutofit fontScale="55000" lnSpcReduction="20000"/>
          </a:bodyPr>
          <a:lstStyle/>
          <a:p>
            <a:endParaRPr lang="de-DE" dirty="0" smtClean="0"/>
          </a:p>
          <a:p>
            <a:r>
              <a:rPr lang="de-DE" dirty="0" smtClean="0"/>
              <a:t>Die </a:t>
            </a:r>
            <a:r>
              <a:rPr lang="de-DE" dirty="0"/>
              <a:t>überpfarrliche Zusammenarbeit hat sich in den letzten Jahren, auch auf Grund des Priestermangels, stark verbessert. Noch immer aber schauen viele Leute noch nicht über “unseren Kirchturm” hinaus. In den nächsten Jahren wird sich da aber wahrscheinlich sehr viel ändern müssen. </a:t>
            </a:r>
            <a:endParaRPr lang="en-GB" dirty="0"/>
          </a:p>
          <a:p>
            <a:pPr marL="0" indent="0">
              <a:buNone/>
            </a:pPr>
            <a:endParaRPr lang="de-DE" b="1" dirty="0" smtClean="0"/>
          </a:p>
          <a:p>
            <a:r>
              <a:rPr lang="de-DE" b="1" dirty="0" smtClean="0"/>
              <a:t>Formen</a:t>
            </a:r>
            <a:r>
              <a:rPr lang="de-DE" dirty="0"/>
              <a:t>:</a:t>
            </a:r>
            <a:endParaRPr lang="de-AT" dirty="0"/>
          </a:p>
          <a:p>
            <a:r>
              <a:rPr lang="de-DE" dirty="0"/>
              <a:t>Erwachsenenbildung, Glaubenskurse, Mütterseminare, Angebote des Kath. Bildungswerkes, in den einzelnen Gruppen, Predigten des Pfarrers</a:t>
            </a:r>
            <a:endParaRPr lang="de-AT" dirty="0"/>
          </a:p>
          <a:p>
            <a:pPr marL="0" indent="0">
              <a:buNone/>
            </a:pPr>
            <a:r>
              <a:rPr lang="de-DE" dirty="0"/>
              <a:t> </a:t>
            </a:r>
            <a:endParaRPr lang="de-AT" dirty="0"/>
          </a:p>
          <a:p>
            <a:r>
              <a:rPr lang="de-DE" b="1" dirty="0"/>
              <a:t>Sakramente:</a:t>
            </a:r>
            <a:endParaRPr lang="de-AT" dirty="0"/>
          </a:p>
          <a:p>
            <a:r>
              <a:rPr lang="de-DE" dirty="0"/>
              <a:t>Taufe: Eltern und Paten bereiten sich im Taufgespräch mit dem Priester auf die Taufe vor. (Als Geschenk von der Pfarre, Taufkerze und </a:t>
            </a:r>
            <a:r>
              <a:rPr lang="de-DE" dirty="0" err="1"/>
              <a:t>Babypatscherl</a:t>
            </a:r>
            <a:r>
              <a:rPr lang="de-DE" dirty="0"/>
              <a:t>)</a:t>
            </a:r>
            <a:endParaRPr lang="de-AT" dirty="0"/>
          </a:p>
          <a:p>
            <a:pPr marL="0" indent="0">
              <a:buNone/>
            </a:pPr>
            <a:r>
              <a:rPr lang="de-DE" dirty="0"/>
              <a:t> </a:t>
            </a:r>
            <a:endParaRPr lang="de-AT" dirty="0"/>
          </a:p>
          <a:p>
            <a:r>
              <a:rPr lang="de-DE" dirty="0"/>
              <a:t>Erstkommunion: Zusammenarbeit mit den Tischmüttern, Religionslehrerin und Pfarre funktioniert sehr gut</a:t>
            </a:r>
            <a:r>
              <a:rPr lang="de-DE" dirty="0" smtClean="0"/>
              <a:t>.</a:t>
            </a:r>
            <a:endParaRPr lang="de-AT" dirty="0"/>
          </a:p>
        </p:txBody>
      </p:sp>
    </p:spTree>
    <p:extLst>
      <p:ext uri="{BB962C8B-B14F-4D97-AF65-F5344CB8AC3E}">
        <p14:creationId xmlns:p14="http://schemas.microsoft.com/office/powerpoint/2010/main" val="31173794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r>
              <a:rPr lang="de-DE" sz="3600" b="1" dirty="0" smtClean="0"/>
              <a:t>LITURGIE</a:t>
            </a:r>
            <a:endParaRPr lang="en-GB" sz="3600" dirty="0"/>
          </a:p>
        </p:txBody>
      </p:sp>
      <p:sp>
        <p:nvSpPr>
          <p:cNvPr id="3" name="Inhaltsplatzhalter 2"/>
          <p:cNvSpPr>
            <a:spLocks noGrp="1"/>
          </p:cNvSpPr>
          <p:nvPr>
            <p:ph idx="1"/>
          </p:nvPr>
        </p:nvSpPr>
        <p:spPr>
          <a:xfrm>
            <a:off x="467544" y="1412776"/>
            <a:ext cx="8229600" cy="4525963"/>
          </a:xfrm>
        </p:spPr>
        <p:txBody>
          <a:bodyPr>
            <a:normAutofit fontScale="47500" lnSpcReduction="20000"/>
          </a:bodyPr>
          <a:lstStyle/>
          <a:p>
            <a:r>
              <a:rPr lang="de-DE" b="1" u="sng" dirty="0" smtClean="0"/>
              <a:t>Gottesdienste:</a:t>
            </a:r>
            <a:endParaRPr lang="de-AT" dirty="0" smtClean="0"/>
          </a:p>
          <a:p>
            <a:r>
              <a:rPr lang="de-DE" dirty="0" smtClean="0"/>
              <a:t>Sonntag, </a:t>
            </a:r>
            <a:r>
              <a:rPr lang="de-DE" dirty="0" smtClean="0"/>
              <a:t>8.30 </a:t>
            </a:r>
            <a:r>
              <a:rPr lang="de-DE" dirty="0" smtClean="0"/>
              <a:t>Uhr Pfarrkirche Lassee</a:t>
            </a:r>
            <a:endParaRPr lang="de-AT" dirty="0" smtClean="0"/>
          </a:p>
          <a:p>
            <a:r>
              <a:rPr lang="de-DE" dirty="0" smtClean="0"/>
              <a:t>Samstag, 19.00 Uhr (od. Winterzeit 18.00 Uhr) Filialkirche Schönfeld</a:t>
            </a:r>
            <a:endParaRPr lang="de-AT" dirty="0" smtClean="0"/>
          </a:p>
          <a:p>
            <a:endParaRPr lang="de-AT" dirty="0" smtClean="0"/>
          </a:p>
          <a:p>
            <a:r>
              <a:rPr lang="de-DE" b="1" i="1" dirty="0" smtClean="0"/>
              <a:t>Anregung:</a:t>
            </a:r>
            <a:r>
              <a:rPr lang="de-DE" i="1" dirty="0" smtClean="0"/>
              <a:t> </a:t>
            </a:r>
            <a:r>
              <a:rPr lang="de-DE" dirty="0" smtClean="0"/>
              <a:t>1x im Monat Vorabendmesse in Lassee (auch, um sich als Jugendlicher am Sonntag ausschlafen zu können)</a:t>
            </a:r>
            <a:endParaRPr lang="de-AT" dirty="0" smtClean="0"/>
          </a:p>
          <a:p>
            <a:pPr marL="0" indent="0">
              <a:buNone/>
            </a:pPr>
            <a:r>
              <a:rPr lang="de-DE" dirty="0" smtClean="0"/>
              <a:t> </a:t>
            </a:r>
            <a:endParaRPr lang="de-AT" dirty="0" smtClean="0"/>
          </a:p>
          <a:p>
            <a:r>
              <a:rPr lang="de-DE" b="1" u="sng" dirty="0" err="1" smtClean="0"/>
              <a:t>Wochentagsmesse</a:t>
            </a:r>
            <a:r>
              <a:rPr lang="de-DE" b="1" u="sng" dirty="0" smtClean="0"/>
              <a:t>:</a:t>
            </a:r>
            <a:endParaRPr lang="de-AT" dirty="0" smtClean="0"/>
          </a:p>
          <a:p>
            <a:r>
              <a:rPr lang="de-DE" dirty="0" smtClean="0"/>
              <a:t>Angebot für “Pensionisten” jeden Tag außer Mittwoch um 19.00 Uhr (Winter 18.00 Uhr)</a:t>
            </a:r>
            <a:endParaRPr lang="de-AT" dirty="0" smtClean="0"/>
          </a:p>
          <a:p>
            <a:r>
              <a:rPr lang="de-DE" dirty="0" smtClean="0"/>
              <a:t>Frühmessen um 8.00 Uhr</a:t>
            </a:r>
            <a:endParaRPr lang="de-AT" dirty="0" smtClean="0"/>
          </a:p>
          <a:p>
            <a:pPr marL="0" indent="0">
              <a:buNone/>
            </a:pPr>
            <a:r>
              <a:rPr lang="de-DE" dirty="0" smtClean="0"/>
              <a:t> </a:t>
            </a:r>
            <a:endParaRPr lang="de-AT" dirty="0" smtClean="0"/>
          </a:p>
          <a:p>
            <a:r>
              <a:rPr lang="de-DE" b="1" i="1" dirty="0" smtClean="0"/>
              <a:t>Anregung: </a:t>
            </a:r>
            <a:r>
              <a:rPr lang="de-DE" dirty="0" smtClean="0"/>
              <a:t>ev. Weniger </a:t>
            </a:r>
            <a:r>
              <a:rPr lang="de-DE" dirty="0" err="1" smtClean="0"/>
              <a:t>Wochentagsmessen</a:t>
            </a:r>
            <a:r>
              <a:rPr lang="de-DE" dirty="0" smtClean="0"/>
              <a:t> abzuhalten.</a:t>
            </a:r>
            <a:endParaRPr lang="de-AT" dirty="0" smtClean="0"/>
          </a:p>
          <a:p>
            <a:pPr marL="0" indent="0">
              <a:buNone/>
            </a:pPr>
            <a:r>
              <a:rPr lang="de-DE" dirty="0" smtClean="0"/>
              <a:t> </a:t>
            </a:r>
            <a:endParaRPr lang="de-AT" dirty="0" smtClean="0"/>
          </a:p>
          <a:p>
            <a:r>
              <a:rPr lang="de-DE" b="1" u="sng" dirty="0" smtClean="0"/>
              <a:t>Wortgottesdienste:</a:t>
            </a:r>
            <a:endParaRPr lang="de-AT" dirty="0" smtClean="0"/>
          </a:p>
          <a:p>
            <a:r>
              <a:rPr lang="de-DE" dirty="0" smtClean="0"/>
              <a:t>Zur Zeit keine Wortgottesdienste, da es keine Wortgottesdienstleiter gibt. Wortgottesdienstleiter sollten ausgebildet werden!</a:t>
            </a:r>
            <a:endParaRPr lang="de-AT" dirty="0" smtClean="0"/>
          </a:p>
          <a:p>
            <a:pPr marL="0" indent="0">
              <a:buNone/>
            </a:pPr>
            <a:r>
              <a:rPr lang="de-DE" dirty="0" smtClean="0"/>
              <a:t> </a:t>
            </a:r>
            <a:endParaRPr lang="de-AT" dirty="0" smtClean="0"/>
          </a:p>
          <a:p>
            <a:r>
              <a:rPr lang="de-DE" b="1" i="1" dirty="0" smtClean="0"/>
              <a:t>Anregung: </a:t>
            </a:r>
            <a:r>
              <a:rPr lang="de-DE" dirty="0" smtClean="0"/>
              <a:t>Wunsch, mehr Wortgottesdienste als Alternative und Ergänzung</a:t>
            </a:r>
            <a:endParaRPr lang="de-AT" dirty="0" smtClean="0"/>
          </a:p>
          <a:p>
            <a:endParaRPr lang="en-GB" dirty="0"/>
          </a:p>
        </p:txBody>
      </p:sp>
    </p:spTree>
    <p:extLst>
      <p:ext uri="{BB962C8B-B14F-4D97-AF65-F5344CB8AC3E}">
        <p14:creationId xmlns:p14="http://schemas.microsoft.com/office/powerpoint/2010/main" val="28662111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VERKÜNDIGUNG</a:t>
            </a:r>
            <a:endParaRPr lang="en-GB" dirty="0"/>
          </a:p>
        </p:txBody>
      </p:sp>
      <p:sp>
        <p:nvSpPr>
          <p:cNvPr id="3" name="Inhaltsplatzhalter 2"/>
          <p:cNvSpPr>
            <a:spLocks noGrp="1"/>
          </p:cNvSpPr>
          <p:nvPr>
            <p:ph idx="1"/>
          </p:nvPr>
        </p:nvSpPr>
        <p:spPr/>
        <p:txBody>
          <a:bodyPr>
            <a:normAutofit fontScale="55000" lnSpcReduction="20000"/>
          </a:bodyPr>
          <a:lstStyle/>
          <a:p>
            <a:r>
              <a:rPr lang="de-DE" dirty="0" smtClean="0"/>
              <a:t>Firmung: Die Vorbereitung erfolgt durch Mitglieder der Jugendgruppe, teils in Projekten, Messen, Wochenenden und einzelnen Stunden.</a:t>
            </a:r>
            <a:endParaRPr lang="de-AT" dirty="0" smtClean="0"/>
          </a:p>
          <a:p>
            <a:endParaRPr lang="de-DE" dirty="0" smtClean="0"/>
          </a:p>
          <a:p>
            <a:r>
              <a:rPr lang="de-DE" dirty="0" smtClean="0"/>
              <a:t>Ehevorbereitung: Durch das Eheseminar u. Trauungsgespräche durch den Pfarrer. </a:t>
            </a:r>
            <a:endParaRPr lang="de-AT" dirty="0" smtClean="0"/>
          </a:p>
          <a:p>
            <a:endParaRPr lang="de-DE" dirty="0" smtClean="0"/>
          </a:p>
          <a:p>
            <a:r>
              <a:rPr lang="de-DE" dirty="0" smtClean="0"/>
              <a:t>Krankenpastoral: Der Pfarrer besucht 1x im Monat die Kranken im Krankenhaus sowie im Altersheim. Die Krankenkommunion wird jeden Herz-Jesu-Freitag den Kranken gebracht. Die Krankensalbung wird auf Wunsch gespendet.</a:t>
            </a:r>
            <a:endParaRPr lang="de-AT" dirty="0" smtClean="0"/>
          </a:p>
          <a:p>
            <a:endParaRPr lang="de-DE" dirty="0" smtClean="0"/>
          </a:p>
          <a:p>
            <a:r>
              <a:rPr lang="de-DE" dirty="0" smtClean="0"/>
              <a:t>Begräbnisse: Nach Bekanntwerden eines Todesfalles wird die Totenglocke bestimmter Weise geläutet. Bei der darauffolgenden Messe wird für den Verstorbenen gebetet. Einen Tag vor dem Begräbnis wird Rosenkranz gebetet und währenddessen haben die Angehörigen Möglichkeit zum Beichten. Anschließend wird ein kurzes Gebet in der Aufbahrungshalle gesprochen!</a:t>
            </a:r>
          </a:p>
        </p:txBody>
      </p:sp>
    </p:spTree>
    <p:extLst>
      <p:ext uri="{BB962C8B-B14F-4D97-AF65-F5344CB8AC3E}">
        <p14:creationId xmlns:p14="http://schemas.microsoft.com/office/powerpoint/2010/main" val="12984572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VERKÜNDIGUNG</a:t>
            </a:r>
            <a:endParaRPr lang="en-GB" dirty="0"/>
          </a:p>
        </p:txBody>
      </p:sp>
      <p:sp>
        <p:nvSpPr>
          <p:cNvPr id="3" name="Inhaltsplatzhalter 2"/>
          <p:cNvSpPr>
            <a:spLocks noGrp="1"/>
          </p:cNvSpPr>
          <p:nvPr>
            <p:ph idx="1"/>
          </p:nvPr>
        </p:nvSpPr>
        <p:spPr/>
        <p:txBody>
          <a:bodyPr>
            <a:normAutofit fontScale="55000" lnSpcReduction="20000"/>
          </a:bodyPr>
          <a:lstStyle/>
          <a:p>
            <a:r>
              <a:rPr lang="de-DE" dirty="0" smtClean="0"/>
              <a:t>Beichte: wird mindestens 1x wöchentlich und bei Bedarf und Anfrage auch als Beichtgespräch angeboten.</a:t>
            </a:r>
            <a:r>
              <a:rPr lang="de-DE" dirty="0"/>
              <a:t> </a:t>
            </a:r>
            <a:endParaRPr lang="de-AT" dirty="0" smtClean="0"/>
          </a:p>
          <a:p>
            <a:endParaRPr lang="de-DE" b="1" dirty="0" smtClean="0"/>
          </a:p>
          <a:p>
            <a:r>
              <a:rPr lang="de-DE" b="1" dirty="0" smtClean="0"/>
              <a:t>Öffentlichkeitsarbeit:</a:t>
            </a:r>
            <a:endParaRPr lang="de-AT" dirty="0" smtClean="0"/>
          </a:p>
          <a:p>
            <a:r>
              <a:rPr lang="de-DE" dirty="0" smtClean="0"/>
              <a:t>Pfarrblatt: 4x im Jahr wird das Pfarrblatt geschrieben. Es ist Medium für alle in der Pfarrgemeinde und wird von Mitarbeitern ausgetragen.</a:t>
            </a:r>
            <a:endParaRPr lang="de-AT" dirty="0" smtClean="0"/>
          </a:p>
          <a:p>
            <a:pPr marL="0" indent="0">
              <a:buNone/>
            </a:pPr>
            <a:r>
              <a:rPr lang="de-DE" b="1" dirty="0" smtClean="0"/>
              <a:t> </a:t>
            </a:r>
            <a:endParaRPr lang="de-AT" dirty="0" smtClean="0"/>
          </a:p>
          <a:p>
            <a:r>
              <a:rPr lang="de-DE" dirty="0" smtClean="0"/>
              <a:t>Schaukästen: Die Schaukästen beim Pfarrhof dienen</a:t>
            </a:r>
            <a:r>
              <a:rPr lang="de-DE" b="1" dirty="0" smtClean="0"/>
              <a:t> </a:t>
            </a:r>
            <a:r>
              <a:rPr lang="de-DE" dirty="0" smtClean="0"/>
              <a:t>zur Information und Berichterstattung, die beim Eingang zum Friedhof als Information für Friedhofsangelegenheiten.</a:t>
            </a:r>
            <a:endParaRPr lang="de-AT" dirty="0" smtClean="0"/>
          </a:p>
          <a:p>
            <a:pPr marL="0" indent="0">
              <a:buNone/>
            </a:pPr>
            <a:r>
              <a:rPr lang="de-DE" dirty="0" smtClean="0"/>
              <a:t> </a:t>
            </a:r>
            <a:endParaRPr lang="de-AT" dirty="0" smtClean="0"/>
          </a:p>
          <a:p>
            <a:r>
              <a:rPr lang="de-DE" dirty="0" smtClean="0"/>
              <a:t>Pfarrhaus: Offen für pfarrliche Gruppierungen als auch gegen einen Unkostenbeitrag für nicht pfarrliche Gruppen. 1x im Monat findet der Evangelische Gottesdienst im Pfarrheim statt.</a:t>
            </a:r>
            <a:endParaRPr lang="de-AT" dirty="0" smtClean="0"/>
          </a:p>
          <a:p>
            <a:pPr marL="0" indent="0">
              <a:buNone/>
            </a:pPr>
            <a:r>
              <a:rPr lang="de-DE" dirty="0" smtClean="0"/>
              <a:t> </a:t>
            </a:r>
            <a:endParaRPr lang="de-AT" dirty="0" smtClean="0"/>
          </a:p>
          <a:p>
            <a:r>
              <a:rPr lang="de-DE" dirty="0" smtClean="0"/>
              <a:t>Bildungsangebote, Aus- u. Weiterbildung, Spiritualität werden durch diverse Kurse und in den einzelnen Gruppierungen angeboten und ermöglicht.</a:t>
            </a:r>
            <a:endParaRPr lang="de-AT" dirty="0" smtClean="0"/>
          </a:p>
        </p:txBody>
      </p:sp>
    </p:spTree>
    <p:extLst>
      <p:ext uri="{BB962C8B-B14F-4D97-AF65-F5344CB8AC3E}">
        <p14:creationId xmlns:p14="http://schemas.microsoft.com/office/powerpoint/2010/main" val="8196504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VERKÜNDIGUNG</a:t>
            </a:r>
            <a:endParaRPr lang="en-GB" dirty="0"/>
          </a:p>
        </p:txBody>
      </p:sp>
      <p:sp>
        <p:nvSpPr>
          <p:cNvPr id="3" name="Inhaltsplatzhalter 2"/>
          <p:cNvSpPr>
            <a:spLocks noGrp="1"/>
          </p:cNvSpPr>
          <p:nvPr>
            <p:ph idx="1"/>
          </p:nvPr>
        </p:nvSpPr>
        <p:spPr/>
        <p:txBody>
          <a:bodyPr>
            <a:normAutofit/>
          </a:bodyPr>
          <a:lstStyle/>
          <a:p>
            <a:r>
              <a:rPr lang="de-DE" sz="2100" b="1" dirty="0" smtClean="0"/>
              <a:t>Nachgehende Seelsorge:</a:t>
            </a:r>
            <a:endParaRPr lang="de-AT" sz="2100" dirty="0" smtClean="0"/>
          </a:p>
          <a:p>
            <a:r>
              <a:rPr lang="de-DE" sz="2100" dirty="0" smtClean="0"/>
              <a:t>Durch den Pfarrer, engagierte und delegierte Personen wird immer wieder mit Kirchenfernstehenden, beitragssäumigen und ausgetretenen Personen Kontakt gepflegt und durch positives Lebensbeispiel versucht, sie wieder ins Pfarrleben einzubinden.</a:t>
            </a:r>
            <a:endParaRPr lang="de-AT" sz="2100" dirty="0" smtClean="0"/>
          </a:p>
          <a:p>
            <a:pPr marL="0" indent="0">
              <a:buNone/>
            </a:pPr>
            <a:endParaRPr lang="de-AT" sz="2100" dirty="0" smtClean="0"/>
          </a:p>
          <a:p>
            <a:r>
              <a:rPr lang="de-DE" sz="2100" b="1" dirty="0" smtClean="0"/>
              <a:t>Zusammenarbeit:</a:t>
            </a:r>
            <a:endParaRPr lang="de-AT" sz="2100" dirty="0" smtClean="0"/>
          </a:p>
          <a:p>
            <a:r>
              <a:rPr lang="de-DE" sz="2100" dirty="0" smtClean="0"/>
              <a:t>Kindergarten: durch Besuch des Pfarrers und diverse Feierlichkeiten und Heiligenfeste. Könnte verbessert werden.</a:t>
            </a:r>
            <a:endParaRPr lang="de-AT" sz="2100" dirty="0" smtClean="0"/>
          </a:p>
          <a:p>
            <a:pPr marL="0" indent="0">
              <a:buNone/>
            </a:pPr>
            <a:r>
              <a:rPr lang="de-DE" sz="2100" dirty="0" smtClean="0"/>
              <a:t> </a:t>
            </a:r>
            <a:endParaRPr lang="de-AT" sz="2100" dirty="0" smtClean="0"/>
          </a:p>
          <a:p>
            <a:r>
              <a:rPr lang="de-DE" sz="2100" dirty="0" smtClean="0"/>
              <a:t>Schulen: durch Religionslehrerinnen ist die Zusammenarbeit und Erarbeitung von Gottesdiensten, Gesprächen sehr gut gewährleistet.</a:t>
            </a:r>
            <a:endParaRPr lang="de-AT" sz="2100" dirty="0"/>
          </a:p>
          <a:p>
            <a:endParaRPr lang="de-AT" dirty="0" smtClean="0"/>
          </a:p>
        </p:txBody>
      </p:sp>
    </p:spTree>
    <p:extLst>
      <p:ext uri="{BB962C8B-B14F-4D97-AF65-F5344CB8AC3E}">
        <p14:creationId xmlns:p14="http://schemas.microsoft.com/office/powerpoint/2010/main" val="31554456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fontScale="90000"/>
          </a:bodyPr>
          <a:lstStyle/>
          <a:p>
            <a:r>
              <a:rPr lang="de-DE" sz="4000" b="1" dirty="0"/>
              <a:t>Dienst am Nächsten</a:t>
            </a:r>
            <a:r>
              <a:rPr lang="de-AT" dirty="0"/>
              <a:t/>
            </a:r>
            <a:br>
              <a:rPr lang="de-AT" dirty="0"/>
            </a:br>
            <a:endParaRPr lang="en-GB" dirty="0"/>
          </a:p>
        </p:txBody>
      </p:sp>
      <p:sp>
        <p:nvSpPr>
          <p:cNvPr id="3" name="Inhaltsplatzhalter 2"/>
          <p:cNvSpPr>
            <a:spLocks noGrp="1"/>
          </p:cNvSpPr>
          <p:nvPr>
            <p:ph idx="1"/>
          </p:nvPr>
        </p:nvSpPr>
        <p:spPr>
          <a:xfrm>
            <a:off x="467544" y="1052736"/>
            <a:ext cx="8229600" cy="5184576"/>
          </a:xfrm>
        </p:spPr>
        <p:txBody>
          <a:bodyPr>
            <a:noAutofit/>
          </a:bodyPr>
          <a:lstStyle/>
          <a:p>
            <a:r>
              <a:rPr lang="de-DE" sz="1800" dirty="0" smtClean="0"/>
              <a:t>1) In unserer Pfarrgemeinde gibt es eher verborgene materielle Not. Die Pfarre hilft z.B. mit einem Heizkostenzuschuss od. diverse Kleinanschaffungen.</a:t>
            </a:r>
            <a:endParaRPr lang="de-AT" sz="1800" dirty="0" smtClean="0"/>
          </a:p>
          <a:p>
            <a:r>
              <a:rPr lang="de-DE" sz="1800" dirty="0" smtClean="0"/>
              <a:t> 2) Einsamkeit, Ausgrenzungen, Vorurteile finden sich auch in unserer Pfarre.</a:t>
            </a:r>
            <a:endParaRPr lang="de-AT" sz="1800" dirty="0" smtClean="0"/>
          </a:p>
          <a:p>
            <a:r>
              <a:rPr lang="de-DE" sz="1800" dirty="0" smtClean="0"/>
              <a:t> 3</a:t>
            </a:r>
            <a:r>
              <a:rPr lang="de-DE" sz="1800" dirty="0"/>
              <a:t>) Dienste in unserer Pfarre sind </a:t>
            </a:r>
            <a:r>
              <a:rPr lang="de-DE" sz="1800" dirty="0" smtClean="0"/>
              <a:t>zahlreich, z. </a:t>
            </a:r>
            <a:r>
              <a:rPr lang="de-DE" sz="1800" dirty="0"/>
              <a:t>B</a:t>
            </a:r>
            <a:r>
              <a:rPr lang="de-DE" sz="1800" dirty="0" smtClean="0"/>
              <a:t>., </a:t>
            </a:r>
            <a:r>
              <a:rPr lang="de-DE" sz="1800" dirty="0"/>
              <a:t>Kranken- u. Geburtstagsbesuche von </a:t>
            </a:r>
            <a:r>
              <a:rPr lang="de-DE" sz="1800" dirty="0" smtClean="0"/>
              <a:t>Pfarrer.</a:t>
            </a:r>
            <a:endParaRPr lang="de-AT" sz="1800" dirty="0"/>
          </a:p>
          <a:p>
            <a:endParaRPr lang="de-DE" sz="1800" dirty="0" smtClean="0"/>
          </a:p>
          <a:p>
            <a:r>
              <a:rPr lang="de-DE" sz="1800" dirty="0" smtClean="0"/>
              <a:t>Seniorennachmittag </a:t>
            </a:r>
            <a:r>
              <a:rPr lang="de-DE" sz="1800" dirty="0"/>
              <a:t>einmal im Monat wo die Senioren von einem “Taxidienst” bei Bedarf abgeholt werden.</a:t>
            </a:r>
            <a:endParaRPr lang="de-AT" sz="1800" dirty="0"/>
          </a:p>
          <a:p>
            <a:r>
              <a:rPr lang="de-DE" sz="1800" dirty="0"/>
              <a:t>Auch zum Sonntagsgottesdienst wird bei Bedarf ein “Fahrtendienst” angeboten.</a:t>
            </a:r>
            <a:endParaRPr lang="de-AT" sz="1800" dirty="0"/>
          </a:p>
          <a:p>
            <a:endParaRPr lang="de-DE" sz="1800" dirty="0" smtClean="0"/>
          </a:p>
          <a:p>
            <a:r>
              <a:rPr lang="de-DE" sz="1800" dirty="0" smtClean="0"/>
              <a:t>Den </a:t>
            </a:r>
            <a:r>
              <a:rPr lang="de-DE" sz="1800" dirty="0"/>
              <a:t>Frauen, von uns liebevoll “Kirchenmäuse” genannt, obliegt die Reinigung der Kirche und der Blumenschmuck.</a:t>
            </a:r>
            <a:endParaRPr lang="de-AT" sz="1800" dirty="0"/>
          </a:p>
          <a:p>
            <a:endParaRPr lang="de-DE" sz="1800" dirty="0" smtClean="0"/>
          </a:p>
          <a:p>
            <a:r>
              <a:rPr lang="de-DE" sz="1800" dirty="0" smtClean="0"/>
              <a:t>Kirchenchor</a:t>
            </a:r>
            <a:r>
              <a:rPr lang="de-DE" sz="1800" dirty="0"/>
              <a:t>, Kirchenmusiker und Jugendchor gestalten die Liturgie mit.</a:t>
            </a:r>
            <a:endParaRPr lang="de-AT" sz="1800" dirty="0"/>
          </a:p>
          <a:p>
            <a:r>
              <a:rPr lang="de-DE" sz="1800" dirty="0"/>
              <a:t>Die Katholische Frauenbewegung (Helferinnen, Bastel- u. Strickrunde</a:t>
            </a:r>
            <a:r>
              <a:rPr lang="de-DE" sz="1800" dirty="0" smtClean="0"/>
              <a:t>) </a:t>
            </a:r>
            <a:r>
              <a:rPr lang="de-DE" sz="1800" dirty="0"/>
              <a:t>unterstützen diverse kirchliche Feste</a:t>
            </a:r>
            <a:r>
              <a:rPr lang="de-DE" sz="1800" dirty="0" smtClean="0"/>
              <a:t>.</a:t>
            </a:r>
            <a:endParaRPr lang="de-AT" sz="1800" dirty="0"/>
          </a:p>
        </p:txBody>
      </p:sp>
    </p:spTree>
    <p:extLst>
      <p:ext uri="{BB962C8B-B14F-4D97-AF65-F5344CB8AC3E}">
        <p14:creationId xmlns:p14="http://schemas.microsoft.com/office/powerpoint/2010/main" val="5069390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a:solidFill>
                  <a:prstClr val="black"/>
                </a:solidFill>
              </a:rPr>
              <a:t>Dienst am Nächsten</a:t>
            </a:r>
            <a:endParaRPr lang="en-GB" dirty="0"/>
          </a:p>
        </p:txBody>
      </p:sp>
      <p:sp>
        <p:nvSpPr>
          <p:cNvPr id="3" name="Inhaltsplatzhalter 2"/>
          <p:cNvSpPr>
            <a:spLocks noGrp="1"/>
          </p:cNvSpPr>
          <p:nvPr>
            <p:ph idx="1"/>
          </p:nvPr>
        </p:nvSpPr>
        <p:spPr>
          <a:xfrm>
            <a:off x="467544" y="1484784"/>
            <a:ext cx="8229600" cy="4525963"/>
          </a:xfrm>
        </p:spPr>
        <p:txBody>
          <a:bodyPr>
            <a:normAutofit fontScale="55000" lnSpcReduction="20000"/>
          </a:bodyPr>
          <a:lstStyle/>
          <a:p>
            <a:r>
              <a:rPr lang="de-DE" dirty="0"/>
              <a:t>Die Katholische Männerbewegung (Aktivisten) sind immer zur Stelle, wen Not am Mann ist.         </a:t>
            </a:r>
            <a:endParaRPr lang="de-AT" dirty="0"/>
          </a:p>
          <a:p>
            <a:r>
              <a:rPr lang="de-DE" dirty="0"/>
              <a:t>Die Nachbarschaftshilfe funktioniert in unserer ländlichen Pfarrgemeinde gut.</a:t>
            </a:r>
            <a:endParaRPr lang="de-AT" dirty="0"/>
          </a:p>
          <a:p>
            <a:endParaRPr lang="de-DE" dirty="0" smtClean="0"/>
          </a:p>
          <a:p>
            <a:r>
              <a:rPr lang="de-DE" dirty="0" smtClean="0"/>
              <a:t>4) Diözesane Aktionen der Caritas: Es werden alle Sammlungen (Geld und Sachwerte), die vorgeschrieben sind, durchgeführt. </a:t>
            </a:r>
            <a:endParaRPr lang="de-AT" dirty="0" smtClean="0"/>
          </a:p>
          <a:p>
            <a:r>
              <a:rPr lang="de-DE" dirty="0" smtClean="0"/>
              <a:t>Auch bei Katastrophen, für Behindertenheime und Bedürftige wird gerne gespendet. Die Spendenfreudigkeit in unserer Pfarre ist sehr gut.</a:t>
            </a:r>
            <a:endParaRPr lang="de-AT" dirty="0" smtClean="0"/>
          </a:p>
          <a:p>
            <a:pPr marL="0" indent="0">
              <a:buNone/>
            </a:pPr>
            <a:r>
              <a:rPr lang="de-DE" dirty="0" smtClean="0"/>
              <a:t> </a:t>
            </a:r>
            <a:endParaRPr lang="de-AT" dirty="0" smtClean="0"/>
          </a:p>
          <a:p>
            <a:r>
              <a:rPr lang="de-DE" dirty="0" smtClean="0"/>
              <a:t>5) Verkauf von </a:t>
            </a:r>
            <a:r>
              <a:rPr lang="de-DE" dirty="0" err="1" smtClean="0"/>
              <a:t>Transfairprodukten</a:t>
            </a:r>
            <a:r>
              <a:rPr lang="de-DE" dirty="0" smtClean="0"/>
              <a:t> durch die Jungschar und Jugend am Weltmissionssonntag.                 </a:t>
            </a:r>
            <a:endParaRPr lang="de-AT" dirty="0" smtClean="0"/>
          </a:p>
          <a:p>
            <a:r>
              <a:rPr lang="de-DE" dirty="0" smtClean="0"/>
              <a:t>Fam. Huber in Schönfeld verkauft </a:t>
            </a:r>
            <a:r>
              <a:rPr lang="de-DE" dirty="0" err="1" smtClean="0"/>
              <a:t>Transfairprodukte</a:t>
            </a:r>
            <a:endParaRPr lang="de-AT" dirty="0" smtClean="0"/>
          </a:p>
          <a:p>
            <a:pPr marL="0" indent="0">
              <a:buNone/>
            </a:pPr>
            <a:r>
              <a:rPr lang="de-DE" dirty="0" smtClean="0"/>
              <a:t> </a:t>
            </a:r>
            <a:endParaRPr lang="de-AT" dirty="0" smtClean="0"/>
          </a:p>
          <a:p>
            <a:r>
              <a:rPr lang="de-DE" dirty="0" smtClean="0"/>
              <a:t>6) Um dem allen gerecht zu werden und zur besseren Koordination der Aktionen wäre ein Caritasausschuss hilfreich.</a:t>
            </a:r>
            <a:endParaRPr lang="de-AT" dirty="0" smtClean="0"/>
          </a:p>
        </p:txBody>
      </p:sp>
    </p:spTree>
    <p:extLst>
      <p:ext uri="{BB962C8B-B14F-4D97-AF65-F5344CB8AC3E}">
        <p14:creationId xmlns:p14="http://schemas.microsoft.com/office/powerpoint/2010/main" val="30868852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de-DE" sz="3600" b="1" dirty="0">
                <a:solidFill>
                  <a:prstClr val="black"/>
                </a:solidFill>
              </a:rPr>
              <a:t>Dienst am Nächsten</a:t>
            </a:r>
            <a:endParaRPr lang="en-GB" dirty="0"/>
          </a:p>
        </p:txBody>
      </p:sp>
      <p:sp>
        <p:nvSpPr>
          <p:cNvPr id="3" name="Inhaltsplatzhalter 2"/>
          <p:cNvSpPr>
            <a:spLocks noGrp="1"/>
          </p:cNvSpPr>
          <p:nvPr>
            <p:ph idx="1"/>
          </p:nvPr>
        </p:nvSpPr>
        <p:spPr>
          <a:xfrm>
            <a:off x="457200" y="980728"/>
            <a:ext cx="8229600" cy="5400600"/>
          </a:xfrm>
        </p:spPr>
        <p:txBody>
          <a:bodyPr>
            <a:noAutofit/>
          </a:bodyPr>
          <a:lstStyle/>
          <a:p>
            <a:r>
              <a:rPr lang="de-DE" sz="1600" dirty="0"/>
              <a:t>7) Wir sind stolz, dass sich immer wieder genügend Menschen für den DIENST AM NÄCHSTEN finden, die bereit sind, ihre Zeit und Kraft dafür zur Verfügung zu stellen. Die Aktionen werden gut vorbereitet und durch Spendenfreudigkeit gefördert.</a:t>
            </a:r>
            <a:endParaRPr lang="de-AT" sz="1600" dirty="0"/>
          </a:p>
          <a:p>
            <a:pPr marL="0" indent="0">
              <a:buNone/>
            </a:pPr>
            <a:r>
              <a:rPr lang="de-DE" sz="1600" dirty="0"/>
              <a:t> </a:t>
            </a:r>
            <a:endParaRPr lang="de-AT" sz="1600" dirty="0"/>
          </a:p>
          <a:p>
            <a:r>
              <a:rPr lang="de-DE" sz="1600" dirty="0"/>
              <a:t>Ausländische Mitmenschen sollten nicht ausgegrenzt werden.</a:t>
            </a:r>
            <a:endParaRPr lang="de-AT" sz="1600" dirty="0"/>
          </a:p>
          <a:p>
            <a:r>
              <a:rPr lang="de-DE" sz="1600" dirty="0" smtClean="0"/>
              <a:t>Eine positive Entwicklung ist sicher, dass die Laien mehr im Pfarrleben  einbezogen werden und dadurch eine große Stütze für unseren Priester sind.</a:t>
            </a:r>
            <a:endParaRPr lang="de-AT" sz="1600" dirty="0" smtClean="0"/>
          </a:p>
          <a:p>
            <a:pPr marL="0" indent="0">
              <a:buNone/>
            </a:pPr>
            <a:r>
              <a:rPr lang="de-DE" sz="1600" dirty="0" smtClean="0"/>
              <a:t> </a:t>
            </a:r>
            <a:endParaRPr lang="de-AT" sz="1600" dirty="0" smtClean="0"/>
          </a:p>
          <a:p>
            <a:r>
              <a:rPr lang="de-DE" sz="1600" dirty="0" smtClean="0"/>
              <a:t>Wir wollen uns in den nächsten Jahren bemühen, die Jugendarbeit zu forcieren.</a:t>
            </a:r>
            <a:endParaRPr lang="de-AT" sz="1600" dirty="0" smtClean="0"/>
          </a:p>
          <a:p>
            <a:r>
              <a:rPr lang="de-DE" sz="1600" dirty="0" smtClean="0"/>
              <a:t>Sehr gute pfarrliche Zusammenarbeit gibt es bei der Kath. Frauenbewegung auf Dekanatsebene.</a:t>
            </a:r>
            <a:endParaRPr lang="de-AT" sz="1600" dirty="0" smtClean="0"/>
          </a:p>
          <a:p>
            <a:pPr marL="0" indent="0">
              <a:buNone/>
            </a:pPr>
            <a:r>
              <a:rPr lang="de-DE" sz="1600" dirty="0" smtClean="0"/>
              <a:t> </a:t>
            </a:r>
            <a:endParaRPr lang="de-AT" sz="1600" dirty="0" smtClean="0"/>
          </a:p>
          <a:p>
            <a:r>
              <a:rPr lang="de-DE" sz="1600" dirty="0" smtClean="0"/>
              <a:t>Außenstehenden fällt sicher auf, dass wir uns bemühen, das Gebot der Nächstenliebe zu leben.</a:t>
            </a:r>
            <a:endParaRPr lang="de-AT" sz="1600" dirty="0" smtClean="0"/>
          </a:p>
          <a:p>
            <a:r>
              <a:rPr lang="de-DE" sz="1600" dirty="0" smtClean="0"/>
              <a:t>Die Verantwortlichen sollten sich der aktuellen, brennenden Fragen (Wiederverheiratete Geschiedene, Zölibat für Weltpriester, Frauendiakonat) stellen.</a:t>
            </a:r>
            <a:endParaRPr lang="de-AT" sz="1600" dirty="0" smtClean="0"/>
          </a:p>
          <a:p>
            <a:pPr marL="0" indent="0">
              <a:buNone/>
            </a:pPr>
            <a:r>
              <a:rPr lang="de-DE" sz="1600" b="1" dirty="0" smtClean="0"/>
              <a:t> </a:t>
            </a:r>
            <a:endParaRPr lang="de-AT" sz="1600" dirty="0" smtClean="0"/>
          </a:p>
          <a:p>
            <a:r>
              <a:rPr lang="de-DE" sz="1600" b="1" dirty="0" smtClean="0"/>
              <a:t>Vor lauter “Aktionen” sollte man aber nicht auf das Wesentliche vergessen - unsere spirituelle Mitte - Jesus Christus - in dessen Nachfolge wir stehen.</a:t>
            </a:r>
            <a:endParaRPr lang="de-AT" sz="1600" dirty="0" smtClean="0"/>
          </a:p>
          <a:p>
            <a:endParaRPr lang="en-GB" sz="800" dirty="0" smtClean="0"/>
          </a:p>
          <a:p>
            <a:endParaRPr lang="en-GB" sz="800" dirty="0"/>
          </a:p>
        </p:txBody>
      </p:sp>
    </p:spTree>
    <p:extLst>
      <p:ext uri="{BB962C8B-B14F-4D97-AF65-F5344CB8AC3E}">
        <p14:creationId xmlns:p14="http://schemas.microsoft.com/office/powerpoint/2010/main" val="47396902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052736"/>
            <a:ext cx="8229600" cy="5184576"/>
          </a:xfrm>
        </p:spPr>
        <p:txBody>
          <a:bodyPr>
            <a:noAutofit/>
          </a:bodyPr>
          <a:lstStyle/>
          <a:p>
            <a:r>
              <a:rPr lang="de-DE" sz="1550" b="1" u="sng" dirty="0" smtClean="0"/>
              <a:t>Taufsonntage:</a:t>
            </a:r>
            <a:endParaRPr lang="de-AT" sz="1550" dirty="0" smtClean="0"/>
          </a:p>
          <a:p>
            <a:r>
              <a:rPr lang="de-DE" sz="1550" dirty="0" smtClean="0"/>
              <a:t>in Lassee letzter Sonntag im Monat.</a:t>
            </a:r>
            <a:endParaRPr lang="de-AT" sz="1550" dirty="0" smtClean="0"/>
          </a:p>
          <a:p>
            <a:r>
              <a:rPr lang="de-DE" sz="1550" dirty="0" smtClean="0"/>
              <a:t>Seit 2 Jahren finden auch in Schönfeld Taufen statt. Gehört auch dort geregelt, dass mehrere Taufen gemeinsam stattfinden.</a:t>
            </a:r>
            <a:endParaRPr lang="de-AT" sz="1550" dirty="0" smtClean="0"/>
          </a:p>
          <a:p>
            <a:pPr marL="0" indent="0">
              <a:buNone/>
            </a:pPr>
            <a:endParaRPr lang="de-AT" sz="1550" dirty="0"/>
          </a:p>
          <a:p>
            <a:r>
              <a:rPr lang="de-DE" sz="1550" b="1" u="sng" dirty="0" smtClean="0"/>
              <a:t>Kinderliturgie</a:t>
            </a:r>
            <a:endParaRPr lang="de-AT" sz="1550" dirty="0" smtClean="0"/>
          </a:p>
          <a:p>
            <a:r>
              <a:rPr lang="de-DE" sz="1550" dirty="0" smtClean="0"/>
              <a:t>   o) fehlendes Angebot für 3-6jährige</a:t>
            </a:r>
            <a:endParaRPr lang="de-AT" sz="1550" dirty="0" smtClean="0"/>
          </a:p>
          <a:p>
            <a:r>
              <a:rPr lang="de-DE" sz="1550" dirty="0" smtClean="0"/>
              <a:t>   o) Jungscharmessen (könnten noch öfter sein)</a:t>
            </a:r>
            <a:endParaRPr lang="de-AT" sz="1550" dirty="0" smtClean="0"/>
          </a:p>
          <a:p>
            <a:r>
              <a:rPr lang="de-DE" sz="1550" dirty="0" smtClean="0"/>
              <a:t>   o) Kinderkreuzweg gehört neu gestaltet   Anmerkung: Es gibt einige neue         Kinderkreuzwege und wird auch mit den Kindern (speziell Erstkommunionkindern) gestaltet.</a:t>
            </a:r>
            <a:endParaRPr lang="de-AT" sz="1550" dirty="0" smtClean="0"/>
          </a:p>
          <a:p>
            <a:r>
              <a:rPr lang="de-DE" sz="1550" dirty="0" smtClean="0"/>
              <a:t>   o) Martinsumzug gestaltet Jungschar (Kindergarten sollte auch aktiv teilnehmen)</a:t>
            </a:r>
            <a:endParaRPr lang="de-AT" sz="1550" dirty="0" smtClean="0"/>
          </a:p>
          <a:p>
            <a:r>
              <a:rPr lang="de-DE" sz="1550" dirty="0" smtClean="0"/>
              <a:t>   o) Nikolausfeier macht Familienbund</a:t>
            </a:r>
            <a:endParaRPr lang="de-AT" sz="1550" dirty="0" smtClean="0"/>
          </a:p>
          <a:p>
            <a:r>
              <a:rPr lang="de-DE" sz="1550" dirty="0" smtClean="0"/>
              <a:t>   o) Krippenandacht gestaltet Jungschar</a:t>
            </a:r>
            <a:endParaRPr lang="de-AT" sz="1550" dirty="0" smtClean="0"/>
          </a:p>
          <a:p>
            <a:pPr marL="0" indent="0">
              <a:buNone/>
            </a:pPr>
            <a:r>
              <a:rPr lang="de-DE" sz="1550" dirty="0" smtClean="0"/>
              <a:t> </a:t>
            </a:r>
            <a:endParaRPr lang="de-AT" sz="1550" dirty="0" smtClean="0"/>
          </a:p>
          <a:p>
            <a:r>
              <a:rPr lang="de-DE" sz="1550" b="1" u="sng" dirty="0" smtClean="0"/>
              <a:t>Jugendliturgie</a:t>
            </a:r>
            <a:endParaRPr lang="de-AT" sz="1550" dirty="0" smtClean="0"/>
          </a:p>
          <a:p>
            <a:r>
              <a:rPr lang="de-DE" sz="1550" dirty="0" smtClean="0"/>
              <a:t>5-6 Jugendmessen im Jahr mit Jugendband auch in Schönfeld, ev. Breitensee</a:t>
            </a:r>
            <a:endParaRPr lang="de-AT" sz="1550" dirty="0" smtClean="0"/>
          </a:p>
          <a:p>
            <a:r>
              <a:rPr lang="de-DE" sz="1550" dirty="0" smtClean="0"/>
              <a:t>gut wäre Regelmäßigkeit der rhythmischen Messen, ev. als Vorabendmesse</a:t>
            </a:r>
            <a:endParaRPr lang="de-AT" sz="1550" dirty="0" smtClean="0"/>
          </a:p>
          <a:p>
            <a:r>
              <a:rPr lang="de-DE" sz="1550" dirty="0" smtClean="0"/>
              <a:t>mehr Einsatz des Priesters für Jugendmessen (Ideen, Themen)</a:t>
            </a:r>
            <a:endParaRPr lang="de-AT" sz="1550" dirty="0" smtClean="0"/>
          </a:p>
        </p:txBody>
      </p:sp>
    </p:spTree>
    <p:extLst>
      <p:ext uri="{BB962C8B-B14F-4D97-AF65-F5344CB8AC3E}">
        <p14:creationId xmlns:p14="http://schemas.microsoft.com/office/powerpoint/2010/main" val="374156118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124744"/>
            <a:ext cx="8229600" cy="5001419"/>
          </a:xfrm>
        </p:spPr>
        <p:txBody>
          <a:bodyPr>
            <a:normAutofit fontScale="55000" lnSpcReduction="20000"/>
          </a:bodyPr>
          <a:lstStyle/>
          <a:p>
            <a:r>
              <a:rPr lang="de-DE" b="1" u="sng" dirty="0" smtClean="0"/>
              <a:t>Rosenkranzgebet</a:t>
            </a:r>
            <a:endParaRPr lang="de-AT" dirty="0" smtClean="0"/>
          </a:p>
          <a:p>
            <a:r>
              <a:rPr lang="de-DE" dirty="0" smtClean="0"/>
              <a:t>   o) jeden Mittwoch Fatima-Rosenkranz</a:t>
            </a:r>
            <a:endParaRPr lang="de-AT" dirty="0" smtClean="0"/>
          </a:p>
          <a:p>
            <a:r>
              <a:rPr lang="de-DE" dirty="0" smtClean="0"/>
              <a:t>   o) jeden Samstag Rosenkranzgebet für geistliche Berufe</a:t>
            </a:r>
            <a:endParaRPr lang="de-AT" dirty="0" smtClean="0"/>
          </a:p>
          <a:p>
            <a:r>
              <a:rPr lang="de-DE" dirty="0" smtClean="0"/>
              <a:t>   o) Wunsch, auch in Schönfeld Rosenkranz abzuhalten</a:t>
            </a:r>
            <a:endParaRPr lang="de-AT" dirty="0" smtClean="0"/>
          </a:p>
          <a:p>
            <a:endParaRPr lang="de-DE" b="1" u="sng" dirty="0" smtClean="0"/>
          </a:p>
          <a:p>
            <a:r>
              <a:rPr lang="de-DE" b="1" u="sng" dirty="0" smtClean="0"/>
              <a:t>Kreuzweg</a:t>
            </a:r>
            <a:endParaRPr lang="de-AT" dirty="0" smtClean="0"/>
          </a:p>
          <a:p>
            <a:r>
              <a:rPr lang="de-DE" dirty="0" smtClean="0"/>
              <a:t>jeden Sonntag in der Fastenzeit</a:t>
            </a:r>
            <a:endParaRPr lang="de-AT" dirty="0" smtClean="0"/>
          </a:p>
          <a:p>
            <a:pPr marL="0" indent="0">
              <a:buNone/>
            </a:pPr>
            <a:r>
              <a:rPr lang="de-DE" dirty="0" smtClean="0"/>
              <a:t> </a:t>
            </a:r>
            <a:endParaRPr lang="de-AT" dirty="0" smtClean="0"/>
          </a:p>
          <a:p>
            <a:r>
              <a:rPr lang="de-DE" b="1" i="1" dirty="0" smtClean="0"/>
              <a:t>Anregung:</a:t>
            </a:r>
            <a:r>
              <a:rPr lang="de-DE" dirty="0" smtClean="0"/>
              <a:t> ev. Neugestaltung (alternative zu Gotteslob)</a:t>
            </a:r>
            <a:endParaRPr lang="de-AT" dirty="0" smtClean="0"/>
          </a:p>
          <a:p>
            <a:r>
              <a:rPr lang="de-DE" dirty="0" smtClean="0"/>
              <a:t>Gestaltung durch verschiedene Pfarrgruppen</a:t>
            </a:r>
            <a:endParaRPr lang="de-AT" dirty="0" smtClean="0"/>
          </a:p>
          <a:p>
            <a:pPr marL="0" indent="0">
              <a:buNone/>
            </a:pPr>
            <a:r>
              <a:rPr lang="de-DE" dirty="0" smtClean="0"/>
              <a:t> </a:t>
            </a:r>
            <a:endParaRPr lang="de-AT" dirty="0" smtClean="0"/>
          </a:p>
          <a:p>
            <a:r>
              <a:rPr lang="de-DE" dirty="0" smtClean="0"/>
              <a:t>Bußgottesdienste fehlen!</a:t>
            </a:r>
            <a:endParaRPr lang="de-AT" dirty="0" smtClean="0"/>
          </a:p>
          <a:p>
            <a:pPr marL="0" indent="0">
              <a:buNone/>
            </a:pPr>
            <a:r>
              <a:rPr lang="de-DE" dirty="0" smtClean="0"/>
              <a:t> </a:t>
            </a:r>
            <a:endParaRPr lang="de-AT" dirty="0" smtClean="0"/>
          </a:p>
          <a:p>
            <a:r>
              <a:rPr lang="de-DE" b="1" u="sng" dirty="0" smtClean="0"/>
              <a:t>Maiandacht</a:t>
            </a:r>
            <a:endParaRPr lang="de-AT" dirty="0" smtClean="0"/>
          </a:p>
          <a:p>
            <a:r>
              <a:rPr lang="de-DE" dirty="0" smtClean="0"/>
              <a:t>Jeden Sonntag im Mai </a:t>
            </a:r>
            <a:endParaRPr lang="de-AT" dirty="0" smtClean="0"/>
          </a:p>
          <a:p>
            <a:pPr marL="0" indent="0">
              <a:buNone/>
            </a:pPr>
            <a:r>
              <a:rPr lang="de-DE" dirty="0" smtClean="0"/>
              <a:t> </a:t>
            </a:r>
            <a:endParaRPr lang="de-AT" dirty="0" smtClean="0"/>
          </a:p>
          <a:p>
            <a:r>
              <a:rPr lang="de-DE" b="1" u="sng" dirty="0" smtClean="0"/>
              <a:t>Seniorenmesse</a:t>
            </a:r>
            <a:endParaRPr lang="de-AT" dirty="0" smtClean="0"/>
          </a:p>
          <a:p>
            <a:r>
              <a:rPr lang="de-DE" dirty="0" smtClean="0"/>
              <a:t>1x im Monat nach der Seniorenrunde um 17.00 Uhr</a:t>
            </a:r>
            <a:endParaRPr lang="de-AT" dirty="0" smtClean="0"/>
          </a:p>
          <a:p>
            <a:endParaRPr lang="en-GB" dirty="0"/>
          </a:p>
        </p:txBody>
      </p:sp>
    </p:spTree>
    <p:extLst>
      <p:ext uri="{BB962C8B-B14F-4D97-AF65-F5344CB8AC3E}">
        <p14:creationId xmlns:p14="http://schemas.microsoft.com/office/powerpoint/2010/main" val="3374945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052736"/>
            <a:ext cx="8229600" cy="5400600"/>
          </a:xfrm>
        </p:spPr>
        <p:txBody>
          <a:bodyPr>
            <a:normAutofit fontScale="55000" lnSpcReduction="20000"/>
          </a:bodyPr>
          <a:lstStyle/>
          <a:p>
            <a:r>
              <a:rPr lang="de-DE" b="1" u="sng" dirty="0" smtClean="0"/>
              <a:t>Frauenliturgie</a:t>
            </a:r>
            <a:r>
              <a:rPr lang="de-DE" dirty="0" smtClean="0"/>
              <a:t> fehlt: </a:t>
            </a:r>
            <a:endParaRPr lang="de-AT" dirty="0" smtClean="0"/>
          </a:p>
          <a:p>
            <a:r>
              <a:rPr lang="de-DE" dirty="0" smtClean="0"/>
              <a:t>Anmerkung: Frauenmesse 1x im Monat Frauenliturgie 1x im Monat im Dekanat in der Pfarre Untersiebenbrunn</a:t>
            </a:r>
            <a:endParaRPr lang="de-AT" dirty="0" smtClean="0"/>
          </a:p>
          <a:p>
            <a:pPr marL="0" indent="0">
              <a:buNone/>
            </a:pPr>
            <a:r>
              <a:rPr lang="de-DE" dirty="0" smtClean="0"/>
              <a:t> </a:t>
            </a:r>
            <a:endParaRPr lang="de-AT" dirty="0"/>
          </a:p>
          <a:p>
            <a:r>
              <a:rPr lang="de-DE" b="1" u="sng" dirty="0" smtClean="0"/>
              <a:t>Männerliturgie</a:t>
            </a:r>
            <a:endParaRPr lang="de-AT" dirty="0" smtClean="0"/>
          </a:p>
          <a:p>
            <a:r>
              <a:rPr lang="de-DE" dirty="0" smtClean="0"/>
              <a:t>1x im Monat Männermesse</a:t>
            </a:r>
            <a:endParaRPr lang="de-AT" dirty="0" smtClean="0"/>
          </a:p>
          <a:p>
            <a:pPr marL="0" indent="0">
              <a:buNone/>
            </a:pPr>
            <a:endParaRPr lang="de-AT" dirty="0" smtClean="0"/>
          </a:p>
          <a:p>
            <a:r>
              <a:rPr lang="de-DE" b="1" u="sng" dirty="0" smtClean="0"/>
              <a:t>Friedensmesse</a:t>
            </a:r>
            <a:endParaRPr lang="de-AT" dirty="0" smtClean="0"/>
          </a:p>
          <a:p>
            <a:r>
              <a:rPr lang="de-DE" dirty="0" smtClean="0"/>
              <a:t>Jeden Herz-Jesu-Freitag (1. Freitag im Monat) findet um 18.30 Uhr Rosenkranzgebet und um 19.00 Uhr die Friedensmesse statt. </a:t>
            </a:r>
            <a:endParaRPr lang="de-AT" dirty="0" smtClean="0"/>
          </a:p>
          <a:p>
            <a:pPr marL="0" indent="0">
              <a:buNone/>
            </a:pPr>
            <a:r>
              <a:rPr lang="de-DE" dirty="0" smtClean="0"/>
              <a:t> </a:t>
            </a:r>
            <a:endParaRPr lang="de-AT" dirty="0" smtClean="0"/>
          </a:p>
          <a:p>
            <a:r>
              <a:rPr lang="de-DE" b="1" u="sng" dirty="0"/>
              <a:t>Krankenkommunion</a:t>
            </a:r>
            <a:endParaRPr lang="de-AT" dirty="0"/>
          </a:p>
          <a:p>
            <a:r>
              <a:rPr lang="de-DE" dirty="0"/>
              <a:t>Jeden 1. Freitag im Monat (Herz-Jesu-Freitag) findet die Krankenkommunion statt. Wird gut angenommen</a:t>
            </a:r>
            <a:r>
              <a:rPr lang="de-DE" dirty="0" smtClean="0"/>
              <a:t>.</a:t>
            </a:r>
          </a:p>
          <a:p>
            <a:endParaRPr lang="de-DE" dirty="0" smtClean="0"/>
          </a:p>
          <a:p>
            <a:r>
              <a:rPr lang="de-DE" dirty="0"/>
              <a:t> </a:t>
            </a:r>
            <a:r>
              <a:rPr lang="de-DE" b="1" u="sng" dirty="0"/>
              <a:t>Begräbnisse</a:t>
            </a:r>
            <a:endParaRPr lang="de-AT" dirty="0"/>
          </a:p>
          <a:p>
            <a:r>
              <a:rPr lang="de-DE" dirty="0"/>
              <a:t>   o) Gestaltung in Ordnung</a:t>
            </a:r>
            <a:endParaRPr lang="de-AT" dirty="0"/>
          </a:p>
          <a:p>
            <a:r>
              <a:rPr lang="de-DE" dirty="0"/>
              <a:t>   o) statt des Rosenkranzes könnte Totenandacht angeboten werden</a:t>
            </a:r>
            <a:endParaRPr lang="de-AT" dirty="0"/>
          </a:p>
          <a:p>
            <a:r>
              <a:rPr lang="de-DE" dirty="0"/>
              <a:t>   o) Kontakt mit Angehörigen bei Todesfall ist verbesserungswürdig</a:t>
            </a:r>
            <a:endParaRPr lang="de-AT" dirty="0"/>
          </a:p>
          <a:p>
            <a:r>
              <a:rPr lang="de-DE" dirty="0"/>
              <a:t>   o) Nach-Betreuung der Angehörigen bei Todesfall ist verbesserungswürdig</a:t>
            </a:r>
            <a:endParaRPr lang="de-AT" dirty="0"/>
          </a:p>
          <a:p>
            <a:endParaRPr lang="de-AT" dirty="0"/>
          </a:p>
          <a:p>
            <a:endParaRPr lang="en-GB" dirty="0"/>
          </a:p>
        </p:txBody>
      </p:sp>
    </p:spTree>
    <p:extLst>
      <p:ext uri="{BB962C8B-B14F-4D97-AF65-F5344CB8AC3E}">
        <p14:creationId xmlns:p14="http://schemas.microsoft.com/office/powerpoint/2010/main" val="28859443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67544" y="1268760"/>
            <a:ext cx="8229600" cy="4752528"/>
          </a:xfrm>
        </p:spPr>
        <p:txBody>
          <a:bodyPr>
            <a:normAutofit/>
          </a:bodyPr>
          <a:lstStyle/>
          <a:p>
            <a:r>
              <a:rPr lang="de-DE" sz="1800" b="1" u="sng" dirty="0" smtClean="0"/>
              <a:t>Haussegnungen</a:t>
            </a:r>
            <a:endParaRPr lang="de-AT" sz="1800" dirty="0" smtClean="0"/>
          </a:p>
          <a:p>
            <a:r>
              <a:rPr lang="de-DE" sz="1800" dirty="0" smtClean="0"/>
              <a:t>auf Wunsch möglich, gut gestaltet, die Möglichkeit zu Haussegnungen sollte besser publik gemacht werden (ev. im Pfarrblatt)</a:t>
            </a:r>
          </a:p>
          <a:p>
            <a:endParaRPr lang="de-AT" sz="1800" dirty="0" smtClean="0"/>
          </a:p>
          <a:p>
            <a:r>
              <a:rPr lang="de-DE" sz="1800" b="1" u="sng" dirty="0" smtClean="0"/>
              <a:t>Allgemeines </a:t>
            </a:r>
            <a:r>
              <a:rPr lang="de-DE" sz="1800" b="1" u="sng" dirty="0"/>
              <a:t>zu den Gottesdiensten</a:t>
            </a:r>
            <a:endParaRPr lang="de-AT" sz="1800" dirty="0"/>
          </a:p>
          <a:p>
            <a:pPr marL="457200" lvl="1" indent="0">
              <a:buNone/>
            </a:pPr>
            <a:r>
              <a:rPr lang="de-DE" sz="1800" dirty="0" smtClean="0"/>
              <a:t>o</a:t>
            </a:r>
            <a:r>
              <a:rPr lang="de-DE" sz="1800" dirty="0"/>
              <a:t>) mangelndes Verständnis vieler liturgischer Hanglungen - Liturgie besser erklären!</a:t>
            </a:r>
            <a:endParaRPr lang="de-AT" sz="1800" dirty="0"/>
          </a:p>
          <a:p>
            <a:pPr marL="457200" lvl="1" indent="0">
              <a:buNone/>
            </a:pPr>
            <a:r>
              <a:rPr lang="de-DE" sz="1800" dirty="0" smtClean="0"/>
              <a:t>o</a:t>
            </a:r>
            <a:r>
              <a:rPr lang="de-DE" sz="1800" dirty="0"/>
              <a:t>) im Winter kalten Kirche - ungemütlich! (Heizung auch vorne)</a:t>
            </a:r>
            <a:endParaRPr lang="de-AT" sz="1800" dirty="0"/>
          </a:p>
          <a:p>
            <a:pPr marL="457200" lvl="1" indent="0">
              <a:buNone/>
            </a:pPr>
            <a:r>
              <a:rPr lang="de-DE" sz="1800" dirty="0" smtClean="0"/>
              <a:t>o</a:t>
            </a:r>
            <a:r>
              <a:rPr lang="de-DE" sz="1800" dirty="0"/>
              <a:t>) 20-40jährige fühlen sich vom liturgischen Angebot wenig angesprochen</a:t>
            </a:r>
            <a:endParaRPr lang="de-AT" sz="1800" dirty="0"/>
          </a:p>
          <a:p>
            <a:pPr marL="457200" lvl="1" indent="0">
              <a:buNone/>
            </a:pPr>
            <a:r>
              <a:rPr lang="de-DE" sz="1800" dirty="0" smtClean="0"/>
              <a:t>o</a:t>
            </a:r>
            <a:r>
              <a:rPr lang="de-DE" sz="1800" dirty="0"/>
              <a:t>) verstärkter Einsatz von verschiedenen Medien</a:t>
            </a:r>
            <a:endParaRPr lang="de-AT" sz="1800" dirty="0"/>
          </a:p>
          <a:p>
            <a:pPr marL="457200" lvl="1" indent="0">
              <a:buNone/>
            </a:pPr>
            <a:r>
              <a:rPr lang="de-DE" sz="1800" dirty="0" smtClean="0"/>
              <a:t>o</a:t>
            </a:r>
            <a:r>
              <a:rPr lang="de-DE" sz="1800" dirty="0"/>
              <a:t>) öfter Miteinbeziehung von diversen Gruppen</a:t>
            </a:r>
            <a:endParaRPr lang="de-AT" sz="1800" dirty="0"/>
          </a:p>
          <a:p>
            <a:pPr marL="457200" lvl="1" indent="0">
              <a:buNone/>
            </a:pPr>
            <a:r>
              <a:rPr lang="de-DE" sz="1800" dirty="0" smtClean="0"/>
              <a:t>o</a:t>
            </a:r>
            <a:r>
              <a:rPr lang="de-DE" sz="1800" dirty="0"/>
              <a:t>) überlegen, ob </a:t>
            </a:r>
            <a:r>
              <a:rPr lang="de-DE" sz="1800" dirty="0" smtClean="0"/>
              <a:t>zur </a:t>
            </a:r>
            <a:r>
              <a:rPr lang="de-DE" sz="1800" dirty="0"/>
              <a:t>Kommunion nicht gesungen werden soll, sondern nur  instrumental </a:t>
            </a:r>
            <a:r>
              <a:rPr lang="de-DE" sz="1800" dirty="0" smtClean="0"/>
              <a:t>gestaltet </a:t>
            </a:r>
            <a:r>
              <a:rPr lang="de-DE" sz="1800" dirty="0"/>
              <a:t>werden </a:t>
            </a:r>
            <a:r>
              <a:rPr lang="de-DE" sz="1800" dirty="0" smtClean="0"/>
              <a:t>soll</a:t>
            </a:r>
            <a:endParaRPr lang="de-AT" sz="1800" dirty="0"/>
          </a:p>
        </p:txBody>
      </p:sp>
    </p:spTree>
    <p:extLst>
      <p:ext uri="{BB962C8B-B14F-4D97-AF65-F5344CB8AC3E}">
        <p14:creationId xmlns:p14="http://schemas.microsoft.com/office/powerpoint/2010/main" val="9924313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412776"/>
            <a:ext cx="8229600" cy="4713387"/>
          </a:xfrm>
        </p:spPr>
        <p:txBody>
          <a:bodyPr>
            <a:normAutofit fontScale="62500" lnSpcReduction="20000"/>
          </a:bodyPr>
          <a:lstStyle/>
          <a:p>
            <a:r>
              <a:rPr lang="de-DE" sz="2900" b="1" u="sng" dirty="0"/>
              <a:t>Dienste und Rollen</a:t>
            </a:r>
            <a:endParaRPr lang="de-AT" sz="2900" dirty="0"/>
          </a:p>
          <a:p>
            <a:pPr marL="457200" lvl="1" indent="0">
              <a:buNone/>
            </a:pPr>
            <a:r>
              <a:rPr lang="de-DE" sz="2900" dirty="0" smtClean="0"/>
              <a:t>o</a:t>
            </a:r>
            <a:r>
              <a:rPr lang="de-DE" sz="2900" dirty="0"/>
              <a:t>) Priester: sehr beliebt</a:t>
            </a:r>
            <a:endParaRPr lang="de-AT" sz="2900" dirty="0"/>
          </a:p>
          <a:p>
            <a:pPr marL="457200" lvl="1" indent="0">
              <a:buNone/>
            </a:pPr>
            <a:r>
              <a:rPr lang="de-DE" sz="2900" dirty="0" smtClean="0"/>
              <a:t>o</a:t>
            </a:r>
            <a:r>
              <a:rPr lang="de-DE" sz="2900" dirty="0"/>
              <a:t>) Pastoralhelferin: tut uns gut</a:t>
            </a:r>
            <a:endParaRPr lang="de-AT" sz="2900" dirty="0"/>
          </a:p>
          <a:p>
            <a:pPr marL="457200" lvl="1" indent="0">
              <a:buNone/>
            </a:pPr>
            <a:r>
              <a:rPr lang="de-DE" sz="2900" dirty="0" smtClean="0"/>
              <a:t>o</a:t>
            </a:r>
            <a:r>
              <a:rPr lang="de-DE" sz="2900" dirty="0"/>
              <a:t>) 4 Mesner in Lassee: brauchen wir</a:t>
            </a:r>
            <a:endParaRPr lang="de-AT" sz="2900" dirty="0"/>
          </a:p>
          <a:p>
            <a:pPr marL="457200" lvl="1" indent="0">
              <a:buNone/>
            </a:pPr>
            <a:r>
              <a:rPr lang="de-DE" sz="2900" dirty="0" smtClean="0"/>
              <a:t>1 </a:t>
            </a:r>
            <a:r>
              <a:rPr lang="de-DE" sz="2900" dirty="0"/>
              <a:t>Mesner in Schönfeld: wären neue nötig</a:t>
            </a:r>
            <a:endParaRPr lang="de-AT" sz="2900" dirty="0"/>
          </a:p>
          <a:p>
            <a:pPr marL="457200" lvl="1" indent="0">
              <a:buNone/>
            </a:pPr>
            <a:r>
              <a:rPr lang="de-DE" sz="2900" dirty="0" smtClean="0"/>
              <a:t>o</a:t>
            </a:r>
            <a:r>
              <a:rPr lang="de-DE" sz="2900" dirty="0"/>
              <a:t>) 8 Kommunionspender: sind aktiv</a:t>
            </a:r>
            <a:endParaRPr lang="de-AT" sz="2900" dirty="0"/>
          </a:p>
          <a:p>
            <a:pPr marL="457200" lvl="1" indent="0">
              <a:buNone/>
            </a:pPr>
            <a:r>
              <a:rPr lang="de-DE" sz="2900" dirty="0" smtClean="0"/>
              <a:t>Einteilung </a:t>
            </a:r>
            <a:r>
              <a:rPr lang="de-DE" sz="2900" dirty="0"/>
              <a:t>wäre gut! Anmerkung: Ist bereits </a:t>
            </a:r>
            <a:r>
              <a:rPr lang="de-DE" sz="2900" dirty="0" smtClean="0"/>
              <a:t>geschehen</a:t>
            </a:r>
            <a:endParaRPr lang="de-AT" sz="2900" dirty="0"/>
          </a:p>
          <a:p>
            <a:pPr marL="457200" lvl="1" indent="0">
              <a:buNone/>
            </a:pPr>
            <a:r>
              <a:rPr lang="de-DE" sz="2900" dirty="0" smtClean="0"/>
              <a:t>o</a:t>
            </a:r>
            <a:r>
              <a:rPr lang="de-DE" sz="2900" dirty="0"/>
              <a:t>) 23 Ministranten in </a:t>
            </a:r>
            <a:r>
              <a:rPr lang="de-DE" sz="2900" dirty="0" smtClean="0"/>
              <a:t>Lassee (wenig </a:t>
            </a:r>
            <a:r>
              <a:rPr lang="de-DE" sz="2900" dirty="0"/>
              <a:t>Ministranten</a:t>
            </a:r>
            <a:r>
              <a:rPr lang="de-DE" sz="2900" dirty="0" smtClean="0"/>
              <a:t>)</a:t>
            </a:r>
            <a:endParaRPr lang="de-AT" sz="2900" dirty="0"/>
          </a:p>
          <a:p>
            <a:endParaRPr lang="de-DE" sz="2900" dirty="0" smtClean="0"/>
          </a:p>
          <a:p>
            <a:r>
              <a:rPr lang="de-DE" sz="2900" dirty="0" smtClean="0"/>
              <a:t>Ministranten </a:t>
            </a:r>
            <a:r>
              <a:rPr lang="de-DE" sz="2900" dirty="0"/>
              <a:t>in Schönfeld</a:t>
            </a:r>
            <a:endParaRPr lang="de-AT" sz="2900" dirty="0"/>
          </a:p>
          <a:p>
            <a:r>
              <a:rPr lang="de-DE" sz="2900" dirty="0" err="1" smtClean="0"/>
              <a:t>Ministrantenarbeit</a:t>
            </a:r>
            <a:r>
              <a:rPr lang="de-DE" sz="2900" dirty="0" smtClean="0"/>
              <a:t> </a:t>
            </a:r>
            <a:r>
              <a:rPr lang="de-DE" sz="2900" dirty="0"/>
              <a:t>ist verbesserungswürdig, Kontakt Priester-Minis könnte </a:t>
            </a:r>
            <a:r>
              <a:rPr lang="de-DE" sz="2900" dirty="0" smtClean="0"/>
              <a:t>verbessert werden.</a:t>
            </a:r>
          </a:p>
          <a:p>
            <a:endParaRPr lang="de-AT" sz="2900" dirty="0" smtClean="0"/>
          </a:p>
          <a:p>
            <a:pPr marL="457200" lvl="1" indent="0">
              <a:buNone/>
            </a:pPr>
            <a:r>
              <a:rPr lang="de-DE" sz="2900" dirty="0" smtClean="0"/>
              <a:t>o</a:t>
            </a:r>
            <a:r>
              <a:rPr lang="de-DE" sz="2900" dirty="0"/>
              <a:t>) Lektoren in Lassee: werden eingeteilt, funktioniert recht </a:t>
            </a:r>
            <a:r>
              <a:rPr lang="de-DE" sz="2900" dirty="0" smtClean="0"/>
              <a:t>gut</a:t>
            </a:r>
            <a:endParaRPr lang="de-AT" sz="2900" dirty="0" smtClean="0"/>
          </a:p>
          <a:p>
            <a:r>
              <a:rPr lang="de-DE" sz="2900" dirty="0" smtClean="0"/>
              <a:t>Lektoren in Schönfeld: Es gibt seit kurzem eine Einteilung, die recht gut funktioniert</a:t>
            </a:r>
            <a:endParaRPr lang="de-AT" sz="2900" dirty="0" smtClean="0"/>
          </a:p>
          <a:p>
            <a:pPr marL="457200" lvl="1" indent="0">
              <a:buNone/>
            </a:pPr>
            <a:r>
              <a:rPr lang="de-DE" sz="2900" dirty="0" smtClean="0"/>
              <a:t>o</a:t>
            </a:r>
            <a:r>
              <a:rPr lang="de-DE" sz="2900" dirty="0"/>
              <a:t>) Kantoren in Lassee: werden eingeteilt, funktioniert recht </a:t>
            </a:r>
            <a:r>
              <a:rPr lang="de-DE" sz="2900" dirty="0" smtClean="0"/>
              <a:t>gut</a:t>
            </a:r>
          </a:p>
          <a:p>
            <a:endParaRPr lang="en-GB" dirty="0" smtClean="0"/>
          </a:p>
          <a:p>
            <a:endParaRPr lang="en-GB" dirty="0"/>
          </a:p>
        </p:txBody>
      </p:sp>
    </p:spTree>
    <p:extLst>
      <p:ext uri="{BB962C8B-B14F-4D97-AF65-F5344CB8AC3E}">
        <p14:creationId xmlns:p14="http://schemas.microsoft.com/office/powerpoint/2010/main" val="22986927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340768"/>
            <a:ext cx="8229600" cy="4785395"/>
          </a:xfrm>
        </p:spPr>
        <p:txBody>
          <a:bodyPr>
            <a:normAutofit fontScale="55000" lnSpcReduction="20000"/>
          </a:bodyPr>
          <a:lstStyle/>
          <a:p>
            <a:r>
              <a:rPr lang="de-DE" dirty="0" smtClean="0"/>
              <a:t>Positiv: </a:t>
            </a:r>
            <a:r>
              <a:rPr lang="de-DE" dirty="0" err="1" smtClean="0"/>
              <a:t>Liedplan</a:t>
            </a:r>
            <a:r>
              <a:rPr lang="de-DE" dirty="0" smtClean="0"/>
              <a:t> gehört weitergeführt, </a:t>
            </a:r>
          </a:p>
          <a:p>
            <a:r>
              <a:rPr lang="de-DE" dirty="0" smtClean="0"/>
              <a:t>Mitarbeit der Organisten erforderlich   Anmerkung: geschieht bereits</a:t>
            </a:r>
          </a:p>
          <a:p>
            <a:pPr marL="457200" lvl="1" indent="0">
              <a:buNone/>
            </a:pPr>
            <a:r>
              <a:rPr lang="de-DE" sz="3300" dirty="0" smtClean="0"/>
              <a:t>o) 3 Organisten in Lassee: Einteilung funktioniert sehr gut, sollten neue Lieder einstudieren</a:t>
            </a:r>
            <a:endParaRPr lang="de-AT" sz="3300" dirty="0" smtClean="0"/>
          </a:p>
          <a:p>
            <a:r>
              <a:rPr lang="de-DE" dirty="0" smtClean="0"/>
              <a:t>Anmerkung: Organisten wären dazu gerne bereit und haben damit schon angefangen.</a:t>
            </a:r>
            <a:endParaRPr lang="de-AT" dirty="0" smtClean="0"/>
          </a:p>
          <a:p>
            <a:r>
              <a:rPr lang="de-DE" dirty="0" smtClean="0"/>
              <a:t>1 Organistin in Schönfeld: Es wären 2 Organistinnen bereit auch zu spielen</a:t>
            </a:r>
            <a:endParaRPr lang="de-AT" dirty="0" smtClean="0"/>
          </a:p>
          <a:p>
            <a:r>
              <a:rPr lang="de-DE" dirty="0" smtClean="0"/>
              <a:t>Anmerkung: Es haben die 2 neuen Organistinnen bereits gespielt, sollten dies auch weiter tun.</a:t>
            </a:r>
            <a:endParaRPr lang="de-AT" dirty="0" smtClean="0"/>
          </a:p>
          <a:p>
            <a:pPr marL="457200" lvl="1" indent="0">
              <a:buNone/>
            </a:pPr>
            <a:r>
              <a:rPr lang="de-DE" sz="3300" dirty="0" smtClean="0"/>
              <a:t>o) Kirchenchor: funktioniert gut in Lassee</a:t>
            </a:r>
            <a:endParaRPr lang="de-AT" sz="3300" dirty="0" smtClean="0"/>
          </a:p>
          <a:p>
            <a:r>
              <a:rPr lang="de-DE" dirty="0" smtClean="0"/>
              <a:t>In Schönfeld leider derzeit kein Kirchenchor</a:t>
            </a:r>
          </a:p>
          <a:p>
            <a:endParaRPr lang="de-AT" dirty="0" smtClean="0"/>
          </a:p>
          <a:p>
            <a:r>
              <a:rPr lang="de-DE" dirty="0" smtClean="0"/>
              <a:t> </a:t>
            </a:r>
            <a:r>
              <a:rPr lang="de-DE" b="1" u="sng" dirty="0"/>
              <a:t>Wie erfahren andere wann/wo unsere Gottesdienste stattfinden?</a:t>
            </a:r>
            <a:endParaRPr lang="de-AT" dirty="0"/>
          </a:p>
          <a:p>
            <a:r>
              <a:rPr lang="de-DE" dirty="0"/>
              <a:t>   o) Pfarrblatt</a:t>
            </a:r>
            <a:endParaRPr lang="de-AT" dirty="0"/>
          </a:p>
          <a:p>
            <a:r>
              <a:rPr lang="de-DE" dirty="0"/>
              <a:t>   o) Internet</a:t>
            </a:r>
            <a:endParaRPr lang="de-AT" dirty="0"/>
          </a:p>
          <a:p>
            <a:r>
              <a:rPr lang="de-DE" dirty="0"/>
              <a:t>   o) Anschlagtafeln (Pfarrhof, Kircheneingang)</a:t>
            </a:r>
            <a:endParaRPr lang="de-AT" dirty="0"/>
          </a:p>
          <a:p>
            <a:r>
              <a:rPr lang="de-DE" dirty="0"/>
              <a:t>   o) bei den Ortseinfahrten (Armutszeugnis</a:t>
            </a:r>
            <a:r>
              <a:rPr lang="de-DE" dirty="0" smtClean="0"/>
              <a:t>)</a:t>
            </a:r>
            <a:endParaRPr lang="en-GB" dirty="0"/>
          </a:p>
        </p:txBody>
      </p:sp>
    </p:spTree>
    <p:extLst>
      <p:ext uri="{BB962C8B-B14F-4D97-AF65-F5344CB8AC3E}">
        <p14:creationId xmlns:p14="http://schemas.microsoft.com/office/powerpoint/2010/main" val="19716102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de-DE" sz="3600" b="1" dirty="0">
                <a:solidFill>
                  <a:prstClr val="black"/>
                </a:solidFill>
              </a:rPr>
              <a:t>LITURGIE</a:t>
            </a:r>
            <a:endParaRPr lang="en-GB" dirty="0"/>
          </a:p>
        </p:txBody>
      </p:sp>
      <p:sp>
        <p:nvSpPr>
          <p:cNvPr id="3" name="Inhaltsplatzhalter 2"/>
          <p:cNvSpPr>
            <a:spLocks noGrp="1"/>
          </p:cNvSpPr>
          <p:nvPr>
            <p:ph idx="1"/>
          </p:nvPr>
        </p:nvSpPr>
        <p:spPr>
          <a:xfrm>
            <a:off x="457200" y="1052736"/>
            <a:ext cx="8229600" cy="5073427"/>
          </a:xfrm>
        </p:spPr>
        <p:txBody>
          <a:bodyPr>
            <a:normAutofit fontScale="55000" lnSpcReduction="20000"/>
          </a:bodyPr>
          <a:lstStyle/>
          <a:p>
            <a:r>
              <a:rPr lang="de-DE" b="1" u="sng" dirty="0" smtClean="0"/>
              <a:t>Was sagen “Andere”</a:t>
            </a:r>
            <a:endParaRPr lang="de-AT" dirty="0" smtClean="0"/>
          </a:p>
          <a:p>
            <a:pPr marL="0" indent="0">
              <a:buNone/>
            </a:pPr>
            <a:endParaRPr lang="de-AT" dirty="0" smtClean="0"/>
          </a:p>
          <a:p>
            <a:r>
              <a:rPr lang="de-DE" b="1" dirty="0" smtClean="0"/>
              <a:t>Negativ:</a:t>
            </a:r>
            <a:r>
              <a:rPr lang="de-DE" dirty="0" smtClean="0"/>
              <a:t> o) immer die gleichen Predigten (z. B. Kirtag)</a:t>
            </a:r>
            <a:endParaRPr lang="de-AT" dirty="0" smtClean="0"/>
          </a:p>
          <a:p>
            <a:pPr marL="457200" lvl="1" indent="0">
              <a:buNone/>
            </a:pPr>
            <a:r>
              <a:rPr lang="de-DE" dirty="0" smtClean="0"/>
              <a:t>o) Gehässigkeit vieler Kirchengeher</a:t>
            </a:r>
            <a:endParaRPr lang="de-AT" dirty="0" smtClean="0"/>
          </a:p>
          <a:p>
            <a:pPr marL="457200" lvl="1" indent="0">
              <a:buNone/>
            </a:pPr>
            <a:r>
              <a:rPr lang="de-DE" dirty="0" smtClean="0"/>
              <a:t>o) “Modeschau” an Feiertagen</a:t>
            </a:r>
            <a:endParaRPr lang="de-AT" dirty="0" smtClean="0"/>
          </a:p>
          <a:p>
            <a:pPr marL="457200" lvl="1" indent="0">
              <a:buNone/>
            </a:pPr>
            <a:r>
              <a:rPr lang="de-DE" dirty="0" smtClean="0"/>
              <a:t>o) Starres Festhalten an alten Traditionen</a:t>
            </a:r>
            <a:endParaRPr lang="de-AT" dirty="0" smtClean="0"/>
          </a:p>
          <a:p>
            <a:pPr marL="457200" lvl="1" indent="0">
              <a:buNone/>
            </a:pPr>
            <a:r>
              <a:rPr lang="de-DE" dirty="0" smtClean="0"/>
              <a:t>o) für neues zu wenig offen</a:t>
            </a:r>
            <a:endParaRPr lang="de-AT" dirty="0" smtClean="0"/>
          </a:p>
          <a:p>
            <a:pPr marL="457200" lvl="1" indent="0">
              <a:buNone/>
            </a:pPr>
            <a:r>
              <a:rPr lang="de-DE" dirty="0" smtClean="0"/>
              <a:t>o) zu wenig Jugendmessen</a:t>
            </a:r>
            <a:endParaRPr lang="de-AT" dirty="0" smtClean="0"/>
          </a:p>
          <a:p>
            <a:pPr marL="457200" lvl="1" indent="0">
              <a:buNone/>
            </a:pPr>
            <a:r>
              <a:rPr lang="de-DE" dirty="0" smtClean="0"/>
              <a:t>o) Fröhlichkeit fehlt </a:t>
            </a:r>
            <a:endParaRPr lang="de-AT" dirty="0" smtClean="0"/>
          </a:p>
          <a:p>
            <a:pPr marL="0" indent="0">
              <a:buNone/>
            </a:pPr>
            <a:endParaRPr lang="de-AT" dirty="0" smtClean="0"/>
          </a:p>
          <a:p>
            <a:r>
              <a:rPr lang="de-DE" b="1" dirty="0" smtClean="0"/>
              <a:t>Positiv: </a:t>
            </a:r>
            <a:r>
              <a:rPr lang="de-DE" dirty="0" smtClean="0"/>
              <a:t>o) Gestaltung von kirchlichen Festen</a:t>
            </a:r>
            <a:endParaRPr lang="de-AT" dirty="0" smtClean="0"/>
          </a:p>
          <a:p>
            <a:pPr marL="457200" lvl="1" indent="0">
              <a:buNone/>
            </a:pPr>
            <a:r>
              <a:rPr lang="de-DE" dirty="0" smtClean="0"/>
              <a:t>o) Jungscharstunden</a:t>
            </a:r>
            <a:endParaRPr lang="de-AT" dirty="0" smtClean="0"/>
          </a:p>
          <a:p>
            <a:pPr marL="457200" lvl="1" indent="0">
              <a:buNone/>
            </a:pPr>
            <a:r>
              <a:rPr lang="de-DE" dirty="0" smtClean="0"/>
              <a:t>o) Seniorentreffs</a:t>
            </a:r>
            <a:endParaRPr lang="de-AT" dirty="0" smtClean="0"/>
          </a:p>
          <a:p>
            <a:pPr marL="457200" lvl="1" indent="0">
              <a:buNone/>
            </a:pPr>
            <a:r>
              <a:rPr lang="de-DE" dirty="0" smtClean="0"/>
              <a:t>o) Kirchenchor und Orchester</a:t>
            </a:r>
            <a:endParaRPr lang="de-AT" dirty="0" smtClean="0"/>
          </a:p>
          <a:p>
            <a:pPr marL="457200" lvl="1" indent="0">
              <a:buNone/>
            </a:pPr>
            <a:r>
              <a:rPr lang="de-DE" dirty="0" smtClean="0"/>
              <a:t>o) Umzüge</a:t>
            </a:r>
            <a:endParaRPr lang="de-AT" dirty="0" smtClean="0"/>
          </a:p>
          <a:p>
            <a:pPr marL="457200" lvl="1" indent="0">
              <a:buNone/>
            </a:pPr>
            <a:r>
              <a:rPr lang="de-DE" dirty="0" smtClean="0"/>
              <a:t>o) Gemeinschaft</a:t>
            </a:r>
            <a:endParaRPr lang="de-AT" dirty="0" smtClean="0"/>
          </a:p>
          <a:p>
            <a:pPr marL="457200" lvl="1" indent="0">
              <a:buNone/>
            </a:pPr>
            <a:r>
              <a:rPr lang="de-DE" dirty="0" smtClean="0"/>
              <a:t>o) Jugendband</a:t>
            </a:r>
            <a:endParaRPr lang="de-AT" dirty="0" smtClean="0"/>
          </a:p>
          <a:p>
            <a:pPr marL="457200" lvl="1" indent="0">
              <a:buNone/>
            </a:pPr>
            <a:r>
              <a:rPr lang="de-DE" dirty="0" smtClean="0"/>
              <a:t>o) doch noch relativ viel Kirchenbesucher</a:t>
            </a:r>
            <a:endParaRPr lang="en-GB" dirty="0"/>
          </a:p>
        </p:txBody>
      </p:sp>
    </p:spTree>
    <p:extLst>
      <p:ext uri="{BB962C8B-B14F-4D97-AF65-F5344CB8AC3E}">
        <p14:creationId xmlns:p14="http://schemas.microsoft.com/office/powerpoint/2010/main" val="546534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1622</Words>
  <Application>Microsoft Office PowerPoint</Application>
  <PresentationFormat>Bildschirmpräsentation (4:3)</PresentationFormat>
  <Paragraphs>330</Paragraphs>
  <Slides>25</Slides>
  <Notes>0</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Larissa</vt:lpstr>
      <vt:lpstr>Pastoralkonzept der katholischen Pfarrgemeinden St. Martin, Lassee; Hl. Petrus und Paulus, Breitensee; St. Georg, Markthof</vt:lpstr>
      <vt:lpstr>LITURGIE</vt:lpstr>
      <vt:lpstr>LITURGIE</vt:lpstr>
      <vt:lpstr>LITURGIE</vt:lpstr>
      <vt:lpstr>LITURGIE</vt:lpstr>
      <vt:lpstr>LITURGIE</vt:lpstr>
      <vt:lpstr>LITURGIE</vt:lpstr>
      <vt:lpstr>LITURGIE</vt:lpstr>
      <vt:lpstr>LITURGIE</vt:lpstr>
      <vt:lpstr>LITURGIE</vt:lpstr>
      <vt:lpstr>LITURGIE</vt:lpstr>
      <vt:lpstr>LITURGIE</vt:lpstr>
      <vt:lpstr>LITURGIE</vt:lpstr>
      <vt:lpstr>LITURGIE</vt:lpstr>
      <vt:lpstr>LITURGIE</vt:lpstr>
      <vt:lpstr>GEMEINSCHAFT</vt:lpstr>
      <vt:lpstr>GEMEINSCHAFT</vt:lpstr>
      <vt:lpstr>GEMEINSCHAFT</vt:lpstr>
      <vt:lpstr>VERKÜNDIGUNG </vt:lpstr>
      <vt:lpstr>VERKÜNDIGUNG</vt:lpstr>
      <vt:lpstr>VERKÜNDIGUNG</vt:lpstr>
      <vt:lpstr>VERKÜNDIGUNG</vt:lpstr>
      <vt:lpstr>Dienst am Nächsten </vt:lpstr>
      <vt:lpstr>Dienst am Nächsten</vt:lpstr>
      <vt:lpstr>Dienst am Nächsten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LITURGIE</dc:title>
  <dc:creator>Ikedivine</dc:creator>
  <cp:lastModifiedBy>Ikedivine</cp:lastModifiedBy>
  <cp:revision>43</cp:revision>
  <dcterms:created xsi:type="dcterms:W3CDTF">2014-12-24T13:34:27Z</dcterms:created>
  <dcterms:modified xsi:type="dcterms:W3CDTF">2015-01-05T17:36:33Z</dcterms:modified>
</cp:coreProperties>
</file>